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vink" initials="JDO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7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6-07-01T15:28:38.440" idx="1">
    <p:pos x="1936" y="1812"/>
    <p:text>Everything in red is an edit from Jennifer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fld id="{FA9BD669-65A3-4AF7-BA91-A9A0C57FD69B}" type="datetimeFigureOut">
              <a:rPr lang="en-US" altLang="en-US"/>
              <a:pPr/>
              <a:t>7/5/2016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fld id="{978A274C-3856-438D-95D4-F85AF3D831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01909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8517D998-4391-481A-916E-7F42B82C0DE1}" type="slidenum">
              <a:rPr lang="en-US" altLang="en-US" sz="1200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 smtClean="0"/>
              <a:t>http://www.pnnl.gov/science/highlights/highlights.asp?division=749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302B53-B79B-4D3C-ABE3-A2B477EB203D}" type="datetimeFigureOut">
              <a:rPr lang="en-US" altLang="en-US"/>
              <a:pPr/>
              <a:t>7/5/2016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A5FA1F-D867-4E6E-9C63-219181F11B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959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FB6F53-C0B4-4246-93B3-B64A46A8F465}" type="datetimeFigureOut">
              <a:rPr lang="en-US" altLang="en-US"/>
              <a:pPr/>
              <a:t>7/5/2016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7CE179-531B-48AA-BE8E-ED78871245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3166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60525E-43A2-404C-A274-8E9CCCE7A77D}" type="datetimeFigureOut">
              <a:rPr lang="en-US" altLang="en-US"/>
              <a:pPr/>
              <a:t>7/5/2016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86A9C9-BD0A-43EA-9C08-31533CD0C3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7326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1908964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A9529B-E877-4506-8BAD-5ECBBB694560}" type="datetimeFigureOut">
              <a:rPr lang="en-US" altLang="en-US"/>
              <a:pPr/>
              <a:t>7/5/2016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A5D892-C08F-466D-B380-940DD49703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9354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66A364-F5AE-4EB8-A547-3132570E72C4}" type="datetimeFigureOut">
              <a:rPr lang="en-US" altLang="en-US"/>
              <a:pPr/>
              <a:t>7/5/2016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58663B-30F7-4CD1-9D48-FD30BF9BDF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223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0E78A5-A008-4144-B879-738B5AABB1C7}" type="datetimeFigureOut">
              <a:rPr lang="en-US" altLang="en-US"/>
              <a:pPr/>
              <a:t>7/5/2016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EDBA2-C3DF-4BDD-9416-2CD9202759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669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0626DA-BECB-4931-A5C9-D55EE9B1D057}" type="datetimeFigureOut">
              <a:rPr lang="en-US" altLang="en-US"/>
              <a:pPr/>
              <a:t>7/5/2016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41526E-EDE1-4263-A9DC-FF85DE137B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375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AC5F211-FA15-4BAD-9A2C-42D6E38EC69F}" type="datetimeFigureOut">
              <a:rPr lang="en-US" altLang="en-US"/>
              <a:pPr/>
              <a:t>7/5/2016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CA6895-499A-46E2-98E3-FF0DB91427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538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BC5657-2A59-4E8B-B9E3-73DC813856A7}" type="datetimeFigureOut">
              <a:rPr lang="en-US" altLang="en-US"/>
              <a:pPr/>
              <a:t>7/5/2016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FB2A8-182E-424E-917D-1672935F9D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5711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A27684-9BFF-484C-8A5E-61486866BD9A}" type="datetimeFigureOut">
              <a:rPr lang="en-US" altLang="en-US"/>
              <a:pPr/>
              <a:t>7/5/2016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62076D-66B4-479E-AAE3-8E830BC608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3625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32975B-5880-4D1C-A4AF-6BD62236F15C}" type="datetimeFigureOut">
              <a:rPr lang="en-US" altLang="en-US"/>
              <a:pPr/>
              <a:t>7/5/2016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8EFBE7-0384-4A74-9EDA-5A210455B7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6071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fld id="{55BC971C-3998-4D18-A7C2-36DC192E41F6}" type="datetimeFigureOut">
              <a:rPr lang="en-US" altLang="en-US"/>
              <a:pPr/>
              <a:t>7/5/2016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fld id="{8B856891-2888-455B-8B2E-275EB2E3FD7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  <p:sldLayoutId id="214748388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comments" Target="../comments/commen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657600" y="1111250"/>
            <a:ext cx="5334000" cy="2824163"/>
            <a:chOff x="3657600" y="1111250"/>
            <a:chExt cx="5334000" cy="2824163"/>
          </a:xfrm>
        </p:grpSpPr>
        <p:pic>
          <p:nvPicPr>
            <p:cNvPr id="14343" name="Picture 1" descr="Fig1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57600" y="1111250"/>
              <a:ext cx="5334000" cy="157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44" name="Picture 2" descr="Fig5.jp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6414" b="50150"/>
            <a:stretch>
              <a:fillRect/>
            </a:stretch>
          </p:blipFill>
          <p:spPr bwMode="auto">
            <a:xfrm>
              <a:off x="4419600" y="2438400"/>
              <a:ext cx="1812925" cy="149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45" name="Picture 3" descr="Fig5.jp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" t="49678" r="66615"/>
            <a:stretch>
              <a:fillRect/>
            </a:stretch>
          </p:blipFill>
          <p:spPr bwMode="auto">
            <a:xfrm>
              <a:off x="6477000" y="2438400"/>
              <a:ext cx="1724025" cy="1447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337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400" y="1143000"/>
            <a:ext cx="34290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en-US" altLang="en-US" sz="1800" b="1" dirty="0">
                <a:solidFill>
                  <a:srgbClr val="000000"/>
                </a:solidFill>
                <a:cs typeface="Arial" pitchFamily="34" charset="0"/>
              </a:rPr>
              <a:t>Objective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>
                <a:solidFill>
                  <a:srgbClr val="000000"/>
                </a:solidFill>
                <a:cs typeface="Arial" pitchFamily="34" charset="0"/>
              </a:rPr>
              <a:t>Understand how soluble sugars stick to insoluble lipid monolayers at the surface of the ocean, and how this interaction may increase the amount of organic matter emitted in </a:t>
            </a:r>
            <a:r>
              <a:rPr lang="en-US" altLang="en-US" sz="1600" dirty="0" smtClean="0">
                <a:solidFill>
                  <a:srgbClr val="000000"/>
                </a:solidFill>
                <a:cs typeface="Arial" pitchFamily="34" charset="0"/>
              </a:rPr>
              <a:t>sea</a:t>
            </a:r>
            <a:r>
              <a:rPr lang="en-US" altLang="en-US" sz="1600" dirty="0" smtClean="0">
                <a:solidFill>
                  <a:srgbClr val="FF0000"/>
                </a:solidFill>
                <a:cs typeface="Arial" pitchFamily="34" charset="0"/>
              </a:rPr>
              <a:t>-</a:t>
            </a:r>
            <a:r>
              <a:rPr lang="en-US" altLang="en-US" sz="1600" dirty="0" smtClean="0">
                <a:solidFill>
                  <a:srgbClr val="000000"/>
                </a:solidFill>
                <a:cs typeface="Arial" pitchFamily="34" charset="0"/>
              </a:rPr>
              <a:t>spray </a:t>
            </a:r>
            <a:r>
              <a:rPr lang="en-US" altLang="en-US" sz="1600" dirty="0">
                <a:solidFill>
                  <a:srgbClr val="000000"/>
                </a:solidFill>
                <a:cs typeface="Arial" pitchFamily="34" charset="0"/>
              </a:rPr>
              <a:t>aerosol.</a:t>
            </a:r>
          </a:p>
          <a:p>
            <a:pPr algn="ctr" eaLnBrk="1" hangingPunct="1">
              <a:spcBef>
                <a:spcPct val="15000"/>
              </a:spcBef>
            </a:pPr>
            <a:r>
              <a:rPr lang="en-US" altLang="en-US" sz="1800" b="1" dirty="0">
                <a:solidFill>
                  <a:srgbClr val="000000"/>
                </a:solidFill>
                <a:cs typeface="Arial" pitchFamily="34" charset="0"/>
              </a:rPr>
              <a:t>Approach</a:t>
            </a:r>
            <a:endParaRPr lang="en-US" altLang="en-US" sz="1600" b="1" dirty="0">
              <a:solidFill>
                <a:srgbClr val="000000"/>
              </a:solidFill>
              <a:cs typeface="Arial" pitchFamily="34" charset="0"/>
            </a:endParaRP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>
                <a:solidFill>
                  <a:srgbClr val="000000"/>
                </a:solidFill>
                <a:cs typeface="Arial" pitchFamily="34" charset="0"/>
              </a:rPr>
              <a:t>High-resolution sum frequency generation spectroscopy </a:t>
            </a:r>
            <a:r>
              <a:rPr lang="en-US" altLang="en-US" sz="1600" dirty="0">
                <a:cs typeface="Arial" pitchFamily="34" charset="0"/>
              </a:rPr>
              <a:t>experiments performed at </a:t>
            </a:r>
            <a:r>
              <a:rPr lang="en-US" altLang="en-US" sz="1600" dirty="0" smtClean="0">
                <a:cs typeface="Arial" pitchFamily="34" charset="0"/>
              </a:rPr>
              <a:t>DOE’s EMSL user </a:t>
            </a:r>
            <a:r>
              <a:rPr lang="en-US" altLang="en-US" sz="1600" dirty="0">
                <a:cs typeface="Arial" pitchFamily="34" charset="0"/>
              </a:rPr>
              <a:t>facility showed direct evidence for adsorption of </a:t>
            </a:r>
            <a:r>
              <a:rPr lang="en-US" altLang="en-US" sz="1600" dirty="0">
                <a:solidFill>
                  <a:srgbClr val="000000"/>
                </a:solidFill>
                <a:cs typeface="Arial" pitchFamily="34" charset="0"/>
              </a:rPr>
              <a:t>saccharides to lipid monolayers, bringing organic molecules to the surface that would otherwise have been dissolved.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>
                <a:solidFill>
                  <a:srgbClr val="000000"/>
                </a:solidFill>
                <a:cs typeface="Arial" pitchFamily="34" charset="0"/>
              </a:rPr>
              <a:t>Sensitivity of modeled </a:t>
            </a:r>
            <a:r>
              <a:rPr lang="en-US" altLang="en-US" sz="1600" dirty="0" smtClean="0">
                <a:solidFill>
                  <a:srgbClr val="000000"/>
                </a:solidFill>
                <a:cs typeface="Arial" pitchFamily="34" charset="0"/>
              </a:rPr>
              <a:t>sea</a:t>
            </a:r>
            <a:r>
              <a:rPr lang="en-US" altLang="en-US" sz="1600" dirty="0" smtClean="0">
                <a:solidFill>
                  <a:srgbClr val="FF0000"/>
                </a:solidFill>
                <a:cs typeface="Arial" pitchFamily="34" charset="0"/>
              </a:rPr>
              <a:t>-</a:t>
            </a:r>
            <a:r>
              <a:rPr lang="en-US" altLang="en-US" sz="1600" dirty="0" smtClean="0">
                <a:solidFill>
                  <a:srgbClr val="000000"/>
                </a:solidFill>
                <a:cs typeface="Arial" pitchFamily="34" charset="0"/>
              </a:rPr>
              <a:t>spray </a:t>
            </a:r>
            <a:r>
              <a:rPr lang="en-US" altLang="en-US" sz="1600" dirty="0">
                <a:solidFill>
                  <a:srgbClr val="000000"/>
                </a:solidFill>
                <a:cs typeface="Arial" pitchFamily="34" charset="0"/>
              </a:rPr>
              <a:t>composition to this mechanism tested in OCEANFILMS model.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endParaRPr lang="en-US" altLang="en-US" sz="16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52400" y="112713"/>
            <a:ext cx="86106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3000" b="1" dirty="0" smtClean="0"/>
              <a:t>Lipid Sugar-Sticking: Causing Significant Increase in Emissions </a:t>
            </a:r>
            <a:r>
              <a:rPr lang="en-US" altLang="en-US" sz="3000" b="1" dirty="0"/>
              <a:t>of </a:t>
            </a:r>
            <a:r>
              <a:rPr lang="en-US" altLang="en-US" sz="3000" b="1" dirty="0" smtClean="0"/>
              <a:t>Sea Spray Organic Matter?</a:t>
            </a:r>
            <a:endParaRPr lang="en-US" altLang="en-US" sz="3000" b="1" dirty="0"/>
          </a:p>
        </p:txBody>
      </p:sp>
      <p:sp>
        <p:nvSpPr>
          <p:cNvPr id="14340" name="Text Box 6"/>
          <p:cNvSpPr txBox="1">
            <a:spLocks noChangeArrowheads="1"/>
          </p:cNvSpPr>
          <p:nvPr/>
        </p:nvSpPr>
        <p:spPr bwMode="auto">
          <a:xfrm>
            <a:off x="152400" y="6381750"/>
            <a:ext cx="87630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r>
              <a:rPr lang="en-US" altLang="en-US" sz="1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Burrows SM, E </a:t>
            </a:r>
            <a:r>
              <a:rPr lang="en-US" altLang="en-US" sz="10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Gobrogge</a:t>
            </a:r>
            <a:r>
              <a:rPr lang="en-US" altLang="en-US" sz="1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altLang="en-US" sz="1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 </a:t>
            </a:r>
            <a:r>
              <a:rPr lang="en-US" altLang="en-US" sz="1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Fu, </a:t>
            </a:r>
            <a:r>
              <a:rPr lang="en-US" altLang="en-US" sz="1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 </a:t>
            </a:r>
            <a:r>
              <a:rPr lang="en-US" altLang="en-US" sz="1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Link, </a:t>
            </a:r>
            <a:r>
              <a:rPr lang="en-US" altLang="en-US" sz="1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SM </a:t>
            </a:r>
            <a:r>
              <a:rPr lang="en-US" altLang="en-US" sz="1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Elliott, </a:t>
            </a:r>
            <a:r>
              <a:rPr lang="en-US" altLang="en-US" sz="1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 </a:t>
            </a:r>
            <a:r>
              <a:rPr lang="en-US" altLang="en-US" sz="1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Wang, </a:t>
            </a:r>
            <a:r>
              <a:rPr lang="en-US" altLang="en-US" sz="1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and R </a:t>
            </a:r>
            <a:r>
              <a:rPr lang="en-US" altLang="en-US" sz="1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Walker. </a:t>
            </a:r>
            <a:r>
              <a:rPr lang="en-US" altLang="en-US" sz="1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2016. </a:t>
            </a:r>
            <a:r>
              <a:rPr lang="en-US" altLang="en-US" sz="1000" dirty="0" smtClean="0">
                <a:latin typeface="Arial" pitchFamily="34" charset="0"/>
                <a:cs typeface="Arial" pitchFamily="34" charset="0"/>
              </a:rPr>
              <a:t>"OCEANFILMS-2</a:t>
            </a:r>
            <a:r>
              <a:rPr lang="en-US" altLang="en-US" sz="1000" dirty="0">
                <a:latin typeface="Arial" pitchFamily="34" charset="0"/>
                <a:cs typeface="Arial" pitchFamily="34" charset="0"/>
              </a:rPr>
              <a:t>: Representing </a:t>
            </a:r>
            <a:r>
              <a:rPr lang="en-US" altLang="en-US" sz="1000" dirty="0" smtClean="0">
                <a:latin typeface="Arial" pitchFamily="34" charset="0"/>
                <a:cs typeface="Arial" pitchFamily="34" charset="0"/>
              </a:rPr>
              <a:t>Co-adsorption </a:t>
            </a:r>
            <a:r>
              <a:rPr lang="en-US" altLang="en-US" sz="1000" dirty="0">
                <a:latin typeface="Arial" pitchFamily="34" charset="0"/>
                <a:cs typeface="Arial" pitchFamily="34" charset="0"/>
              </a:rPr>
              <a:t>of </a:t>
            </a:r>
            <a:r>
              <a:rPr lang="en-US" altLang="en-US" sz="1000" dirty="0" smtClean="0">
                <a:latin typeface="Arial" pitchFamily="34" charset="0"/>
                <a:cs typeface="Arial" pitchFamily="34" charset="0"/>
              </a:rPr>
              <a:t>Saccharides </a:t>
            </a:r>
            <a:r>
              <a:rPr lang="en-US" altLang="en-US" sz="1000" dirty="0">
                <a:latin typeface="Arial" pitchFamily="34" charset="0"/>
                <a:cs typeface="Arial" pitchFamily="34" charset="0"/>
              </a:rPr>
              <a:t>in </a:t>
            </a:r>
            <a:r>
              <a:rPr lang="en-US" altLang="en-US" sz="1000" dirty="0" smtClean="0">
                <a:latin typeface="Arial" pitchFamily="34" charset="0"/>
                <a:cs typeface="Arial" pitchFamily="34" charset="0"/>
              </a:rPr>
              <a:t>Marine Films and Potential Impacts on Modeled Marine Aerosol Chemistry."</a:t>
            </a:r>
            <a:r>
              <a:rPr lang="en-US" altLang="en-US" sz="1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10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Geophysical Research Letters</a:t>
            </a:r>
            <a:r>
              <a:rPr lang="en-US" altLang="en-US" sz="1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altLang="en-US" sz="1000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 </a:t>
            </a:r>
            <a:r>
              <a:rPr lang="en-US" altLang="en-US" sz="10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press</a:t>
            </a:r>
            <a:r>
              <a:rPr lang="en-US" altLang="en-US" sz="1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DOI: 10.1002/2016GL069070</a:t>
            </a:r>
            <a:endParaRPr lang="en-US" altLang="en-US" sz="1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341" name="TextBox 9"/>
          <p:cNvSpPr txBox="1">
            <a:spLocks noChangeArrowheads="1"/>
          </p:cNvSpPr>
          <p:nvPr/>
        </p:nvSpPr>
        <p:spPr bwMode="auto">
          <a:xfrm>
            <a:off x="3657600" y="3878759"/>
            <a:ext cx="54864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1100" b="1" dirty="0">
                <a:solidFill>
                  <a:srgbClr val="0000FF"/>
                </a:solidFill>
                <a:latin typeface="Arial" pitchFamily="34" charset="0"/>
              </a:rPr>
              <a:t>Top</a:t>
            </a:r>
            <a:r>
              <a:rPr lang="en-US" altLang="en-US" sz="1100" b="1">
                <a:solidFill>
                  <a:srgbClr val="0000FF"/>
                </a:solidFill>
                <a:latin typeface="Arial" pitchFamily="34" charset="0"/>
              </a:rPr>
              <a:t>: </a:t>
            </a:r>
            <a:r>
              <a:rPr lang="en-US" altLang="en-US" sz="1100" b="1" smtClean="0">
                <a:solidFill>
                  <a:srgbClr val="0000FF"/>
                </a:solidFill>
                <a:latin typeface="Arial" pitchFamily="34" charset="0"/>
              </a:rPr>
              <a:t>Illustration </a:t>
            </a:r>
            <a:r>
              <a:rPr lang="en-US" altLang="en-US" sz="1100" b="1" dirty="0" smtClean="0">
                <a:solidFill>
                  <a:srgbClr val="0000FF"/>
                </a:solidFill>
                <a:latin typeface="Arial" pitchFamily="34" charset="0"/>
              </a:rPr>
              <a:t>of the </a:t>
            </a:r>
            <a:r>
              <a:rPr lang="en-US" altLang="en-US" sz="1100" b="1" dirty="0">
                <a:solidFill>
                  <a:srgbClr val="0000FF"/>
                </a:solidFill>
                <a:latin typeface="Arial" pitchFamily="34" charset="0"/>
              </a:rPr>
              <a:t>single-component insoluble monolayer (left) and the formation of a second layer by soluble sugars sticking to the monolayer.  Bottom: Potential impact of the two-layer treatment on organic mass fraction of sea spray in the OCEANFILMS model.</a:t>
            </a:r>
          </a:p>
        </p:txBody>
      </p:sp>
      <p:sp>
        <p:nvSpPr>
          <p:cNvPr id="14342" name="Rectangle 2"/>
          <p:cNvSpPr>
            <a:spLocks noChangeArrowheads="1"/>
          </p:cNvSpPr>
          <p:nvPr/>
        </p:nvSpPr>
        <p:spPr bwMode="auto">
          <a:xfrm>
            <a:off x="3505200" y="4572000"/>
            <a:ext cx="56388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3975" algn="ctr">
              <a:spcBef>
                <a:spcPct val="15000"/>
              </a:spcBef>
              <a:tabLst>
                <a:tab pos="338138" algn="l"/>
              </a:tabLst>
              <a:defRPr/>
            </a:pPr>
            <a:r>
              <a:rPr lang="en-US" b="1" dirty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rPr>
              <a:t>Impact</a:t>
            </a:r>
            <a:endParaRPr lang="en-US" sz="1600" b="1" dirty="0">
              <a:solidFill>
                <a:srgbClr val="000000"/>
              </a:solidFill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  <a:defRPr/>
            </a:pPr>
            <a:r>
              <a:rPr lang="en-US" sz="1600" dirty="0">
                <a:latin typeface="Calibri" charset="0"/>
                <a:ea typeface="ＭＳ Ｐゴシック" charset="0"/>
                <a:cs typeface="ＭＳ Ｐゴシック" charset="0"/>
              </a:rPr>
              <a:t>Interaction of sugars with surfactant films increases organic mass at the air-water interface.</a:t>
            </a:r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  <a:defRPr/>
            </a:pPr>
            <a:r>
              <a:rPr lang="en-US" sz="1600" dirty="0">
                <a:latin typeface="Calibri" charset="0"/>
                <a:ea typeface="ＭＳ Ｐゴシック" charset="0"/>
                <a:cs typeface="ＭＳ Ｐゴシック" charset="0"/>
              </a:rPr>
              <a:t>This mechanism may explain discrepancies between models of organic enrichment in sea spray and measurements of </a:t>
            </a:r>
            <a:r>
              <a:rPr lang="en-US" sz="1600" dirty="0" smtClean="0">
                <a:latin typeface="Calibri" charset="0"/>
                <a:ea typeface="ＭＳ Ｐゴシック" charset="0"/>
                <a:cs typeface="ＭＳ Ｐゴシック" charset="0"/>
              </a:rPr>
              <a:t>sea</a:t>
            </a:r>
            <a:r>
              <a:rPr lang="en-US" sz="1600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</a:rPr>
              <a:t>-</a:t>
            </a:r>
            <a:r>
              <a:rPr lang="en-US" sz="1600" dirty="0" smtClean="0">
                <a:latin typeface="Calibri" charset="0"/>
                <a:ea typeface="ＭＳ Ｐゴシック" charset="0"/>
                <a:cs typeface="ＭＳ Ｐゴシック" charset="0"/>
              </a:rPr>
              <a:t>spray </a:t>
            </a:r>
            <a:r>
              <a:rPr lang="en-US" sz="1600" dirty="0">
                <a:latin typeface="Calibri" charset="0"/>
                <a:ea typeface="ＭＳ Ｐゴシック" charset="0"/>
                <a:cs typeface="ＭＳ Ｐゴシック" charset="0"/>
              </a:rPr>
              <a:t>aerosol composition.</a:t>
            </a:r>
            <a:endParaRPr lang="en-US" sz="1600" dirty="0">
              <a:solidFill>
                <a:srgbClr val="000000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1903</TotalTime>
  <Words>235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JOvink</dc:creator>
  <cp:lastModifiedBy>JOvink</cp:lastModifiedBy>
  <cp:revision>13</cp:revision>
  <cp:lastPrinted>2011-05-11T17:30:12Z</cp:lastPrinted>
  <dcterms:created xsi:type="dcterms:W3CDTF">2013-02-22T17:42:48Z</dcterms:created>
  <dcterms:modified xsi:type="dcterms:W3CDTF">2016-07-06T18:45:00Z</dcterms:modified>
</cp:coreProperties>
</file>