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8B989E-6D6B-4497-B2F0-998243E984DD}" type="datetimeFigureOut">
              <a:rPr lang="en-US" smtClean="0"/>
              <a:t>7/29/2016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23BA92-DBA3-4B44-AB97-9E9BCF5CAB6B}" type="slidenum">
              <a:rPr lang="en-US" smtClean="0"/>
              <a:t>‹#›</a:t>
            </a:fld>
            <a:endParaRPr lang="en-US"/>
          </a:p>
        </p:txBody>
      </p:sp>
    </p:spTree>
    <p:extLst>
      <p:ext uri="{BB962C8B-B14F-4D97-AF65-F5344CB8AC3E}">
        <p14:creationId xmlns:p14="http://schemas.microsoft.com/office/powerpoint/2010/main" val="3978023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E0407E2-74BB-4C83-B75C-83BC216C8C81}" type="slidenum">
              <a:rPr lang="en-US" altLang="en-US">
                <a:solidFill>
                  <a:srgbClr val="000000"/>
                </a:solidFill>
              </a:rPr>
              <a:pPr>
                <a:spcBef>
                  <a:spcPct val="0"/>
                </a:spcBef>
              </a:pPr>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smtClean="0"/>
              <a:t>http://www.pnnl.gov/science/highlights/highlights.asp?division=749</a:t>
            </a:r>
          </a:p>
        </p:txBody>
      </p:sp>
    </p:spTree>
    <p:extLst>
      <p:ext uri="{BB962C8B-B14F-4D97-AF65-F5344CB8AC3E}">
        <p14:creationId xmlns:p14="http://schemas.microsoft.com/office/powerpoint/2010/main" val="590302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407496285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cs typeface="Arial" panose="020B0604020202020204" pitchFamily="34" charset="0"/>
              </a:defRPr>
            </a:lvl1pPr>
          </a:lstStyle>
          <a:p>
            <a:pPr>
              <a:defRPr/>
            </a:pPr>
            <a:fld id="{3FC24FA9-8188-47BD-9A89-90F73F198F92}" type="datetimeFigureOut">
              <a:rPr lang="en-US" altLang="en-US"/>
              <a:pPr>
                <a:defRPr/>
              </a:pPr>
              <a:t>7/29/2016</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cs typeface="Arial" panose="020B0604020202020204" pitchFamily="34" charset="0"/>
              </a:defRPr>
            </a:lvl1pPr>
          </a:lstStyle>
          <a:p>
            <a:pPr>
              <a:defRPr/>
            </a:pPr>
            <a:fld id="{091406CD-5AF9-440F-8C13-665AE06DDABB}" type="slidenum">
              <a:rPr lang="en-US" altLang="en-US"/>
              <a:pPr>
                <a:defRPr/>
              </a:pPr>
              <a:t>‹#›</a:t>
            </a:fld>
            <a:endParaRPr lang="en-US" altLang="en-US"/>
          </a:p>
        </p:txBody>
      </p:sp>
    </p:spTree>
    <p:extLst>
      <p:ext uri="{BB962C8B-B14F-4D97-AF65-F5344CB8AC3E}">
        <p14:creationId xmlns:p14="http://schemas.microsoft.com/office/powerpoint/2010/main" val="3486930387"/>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15000"/>
              </a:spcBef>
              <a:buFontTx/>
              <a:buNone/>
            </a:pPr>
            <a:endParaRPr lang="en-US" altLang="en-US" sz="1600">
              <a:solidFill>
                <a:srgbClr val="000000"/>
              </a:solidFill>
            </a:endParaRPr>
          </a:p>
        </p:txBody>
      </p:sp>
      <p:sp>
        <p:nvSpPr>
          <p:cNvPr id="4099" name="Rectangle 4"/>
          <p:cNvSpPr>
            <a:spLocks noChangeArrowheads="1"/>
          </p:cNvSpPr>
          <p:nvPr/>
        </p:nvSpPr>
        <p:spPr bwMode="auto">
          <a:xfrm>
            <a:off x="152400" y="1074738"/>
            <a:ext cx="3429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15000"/>
              </a:spcBef>
              <a:buFontTx/>
              <a:buNone/>
            </a:pPr>
            <a:r>
              <a:rPr lang="en-US" altLang="en-US" sz="1800" b="1">
                <a:solidFill>
                  <a:srgbClr val="000000"/>
                </a:solidFill>
                <a:cs typeface="Arial" panose="020B0604020202020204" pitchFamily="34" charset="0"/>
              </a:rPr>
              <a:t>Objective</a:t>
            </a:r>
          </a:p>
          <a:p>
            <a:pPr eaLnBrk="1" hangingPunct="1">
              <a:spcBef>
                <a:spcPct val="15000"/>
              </a:spcBef>
              <a:buFont typeface="Arial" panose="020B0604020202020204" pitchFamily="34" charset="0"/>
              <a:buChar char="●"/>
            </a:pPr>
            <a:r>
              <a:rPr lang="en-US" altLang="en-US" sz="1600">
                <a:solidFill>
                  <a:srgbClr val="000000"/>
                </a:solidFill>
                <a:cs typeface="Arial" panose="020B0604020202020204" pitchFamily="34" charset="0"/>
              </a:rPr>
              <a:t>Evaluate model predictions of the concentrations of naturally-occurring biological particles, and their dependence on altitude.</a:t>
            </a:r>
          </a:p>
          <a:p>
            <a:pPr algn="ctr" eaLnBrk="1" hangingPunct="1">
              <a:spcBef>
                <a:spcPct val="15000"/>
              </a:spcBef>
              <a:buFontTx/>
              <a:buNone/>
            </a:pPr>
            <a:r>
              <a:rPr lang="en-US" altLang="en-US" sz="1800" b="1">
                <a:solidFill>
                  <a:srgbClr val="000000"/>
                </a:solidFill>
                <a:cs typeface="Arial" panose="020B0604020202020204" pitchFamily="34" charset="0"/>
              </a:rPr>
              <a:t>Approach</a:t>
            </a:r>
          </a:p>
          <a:p>
            <a:pPr eaLnBrk="1" hangingPunct="1">
              <a:spcBef>
                <a:spcPct val="15000"/>
              </a:spcBef>
              <a:buFont typeface="Arial" panose="020B0604020202020204" pitchFamily="34" charset="0"/>
              <a:buChar char="●"/>
            </a:pPr>
            <a:r>
              <a:rPr lang="en-US" altLang="en-US" sz="1600">
                <a:cs typeface="Arial" panose="020B0604020202020204" pitchFamily="34" charset="0"/>
              </a:rPr>
              <a:t>Conducted airborne </a:t>
            </a:r>
            <a:r>
              <a:rPr lang="en-US" altLang="en-US" sz="1600">
                <a:solidFill>
                  <a:srgbClr val="000000"/>
                </a:solidFill>
                <a:cs typeface="Arial" panose="020B0604020202020204" pitchFamily="34" charset="0"/>
              </a:rPr>
              <a:t>measurements in a field campaign using an instrument that measures particle fluorescence, a proxy for biological particles.</a:t>
            </a:r>
          </a:p>
          <a:p>
            <a:pPr eaLnBrk="1" hangingPunct="1">
              <a:spcBef>
                <a:spcPct val="15000"/>
              </a:spcBef>
              <a:buFont typeface="Arial" panose="020B0604020202020204" pitchFamily="34" charset="0"/>
              <a:buChar char="●"/>
            </a:pPr>
            <a:r>
              <a:rPr lang="en-US" altLang="en-US" sz="1600">
                <a:solidFill>
                  <a:srgbClr val="000000"/>
                </a:solidFill>
                <a:cs typeface="Arial" panose="020B0604020202020204" pitchFamily="34" charset="0"/>
              </a:rPr>
              <a:t>PNNL researchers contributed to the design, setup, and interpretation of model simulations of the concentrations of naturally-occurring airborne bacteria, fungal spores, and pollen, and also assisted in characterizing the special inlet mounted on the aircraft.</a:t>
            </a:r>
            <a:endParaRPr lang="en-US" altLang="en-US" sz="1600" b="1">
              <a:solidFill>
                <a:srgbClr val="000000"/>
              </a:solidFill>
              <a:cs typeface="Arial" panose="020B0604020202020204" pitchFamily="34" charset="0"/>
            </a:endParaRPr>
          </a:p>
        </p:txBody>
      </p:sp>
      <p:sp>
        <p:nvSpPr>
          <p:cNvPr id="4100" name="Text Box 6"/>
          <p:cNvSpPr txBox="1">
            <a:spLocks noChangeArrowheads="1"/>
          </p:cNvSpPr>
          <p:nvPr/>
        </p:nvSpPr>
        <p:spPr bwMode="auto">
          <a:xfrm>
            <a:off x="152400" y="6227763"/>
            <a:ext cx="8763000" cy="5540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000"/>
              <a:t>Twohy CH, GR McMeeking, PJ DeMott, CS McCluskey, TCJ Hill, SM Burrows, GR Kulkarni, M Tanarhte, DN Kafle, and DW Toohey. 2016. “Abundance of Fluorescent Biological Aerosol Particles at Temperatures Conducive to the Formation of Mixed-phase and Cirrus Clouds.” </a:t>
            </a:r>
            <a:r>
              <a:rPr lang="en-US" altLang="en-US" sz="1000" i="1"/>
              <a:t>Atmospheric Chemistry and Physics </a:t>
            </a:r>
            <a:r>
              <a:rPr lang="en-US" altLang="en-US" sz="1000"/>
              <a:t>16: 8227-8248. DOI: 10.5194/acp-2016-112.</a:t>
            </a:r>
          </a:p>
        </p:txBody>
      </p:sp>
      <p:sp>
        <p:nvSpPr>
          <p:cNvPr id="4101" name="TextBox 9"/>
          <p:cNvSpPr txBox="1">
            <a:spLocks noChangeArrowheads="1"/>
          </p:cNvSpPr>
          <p:nvPr/>
        </p:nvSpPr>
        <p:spPr bwMode="auto">
          <a:xfrm>
            <a:off x="3962400" y="1479550"/>
            <a:ext cx="25908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200" b="1">
                <a:solidFill>
                  <a:srgbClr val="0000FF"/>
                </a:solidFill>
                <a:latin typeface="Arial" panose="020B0604020202020204" pitchFamily="34" charset="0"/>
              </a:rPr>
              <a:t>Biological particle concentrations simulated by an atmospheric model have been compared with observations from an aircraft campaign.  This is the first time that simulated vertical profiles of biological particles have been directly compared with observations.</a:t>
            </a:r>
          </a:p>
        </p:txBody>
      </p:sp>
      <p:sp>
        <p:nvSpPr>
          <p:cNvPr id="4102" name="Rectangle 2"/>
          <p:cNvSpPr>
            <a:spLocks noChangeArrowheads="1"/>
          </p:cNvSpPr>
          <p:nvPr/>
        </p:nvSpPr>
        <p:spPr bwMode="auto">
          <a:xfrm>
            <a:off x="3505200" y="3733800"/>
            <a:ext cx="5638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a:spcBef>
                <a:spcPct val="20000"/>
              </a:spcBef>
              <a:buFont typeface="Arial" panose="020B0604020202020204" pitchFamily="34" charset="0"/>
              <a:buChar char="•"/>
              <a:tabLst>
                <a:tab pos="338138" algn="l"/>
              </a:tabLst>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tabLst>
                <a:tab pos="338138" algn="l"/>
              </a:tabLst>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338138" algn="l"/>
              </a:tabLst>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15000"/>
              </a:spcBef>
              <a:buFontTx/>
              <a:buNone/>
            </a:pPr>
            <a:r>
              <a:rPr lang="en-US" altLang="en-US" sz="1800" b="1">
                <a:solidFill>
                  <a:srgbClr val="000000"/>
                </a:solidFill>
              </a:rPr>
              <a:t>Impact</a:t>
            </a:r>
          </a:p>
          <a:p>
            <a:pPr eaLnBrk="1" hangingPunct="1">
              <a:spcBef>
                <a:spcPct val="15000"/>
              </a:spcBef>
              <a:buFont typeface="Arial" panose="020B0604020202020204" pitchFamily="34" charset="0"/>
              <a:buChar char="●"/>
            </a:pPr>
            <a:r>
              <a:rPr lang="en-US" altLang="en-US" sz="1600">
                <a:solidFill>
                  <a:srgbClr val="000000"/>
                </a:solidFill>
              </a:rPr>
              <a:t>In some places, biological particles can contribute a significant amount to the total aerosol mass in the atmosphere, so including them in models could improve the ability of the models to accurately simulate total particulate loadings.</a:t>
            </a:r>
          </a:p>
          <a:p>
            <a:pPr eaLnBrk="1" hangingPunct="1">
              <a:spcBef>
                <a:spcPct val="15000"/>
              </a:spcBef>
              <a:buFont typeface="Arial" panose="020B0604020202020204" pitchFamily="34" charset="0"/>
              <a:buChar char="●"/>
            </a:pPr>
            <a:r>
              <a:rPr lang="en-US" altLang="en-US" sz="1600">
                <a:solidFill>
                  <a:srgbClr val="000000"/>
                </a:solidFill>
              </a:rPr>
              <a:t>Biological particles may influence human health (e.g. through allergies) and certain biological particles may trigger warm-temperature ice formation in clouds.</a:t>
            </a:r>
          </a:p>
        </p:txBody>
      </p:sp>
      <p:pic>
        <p:nvPicPr>
          <p:cNvPr id="4103" name="Picture 4"/>
          <p:cNvPicPr>
            <a:picLocks noChangeAspect="1"/>
          </p:cNvPicPr>
          <p:nvPr/>
        </p:nvPicPr>
        <p:blipFill>
          <a:blip r:embed="rId3">
            <a:extLst>
              <a:ext uri="{28A0092B-C50C-407E-A947-70E740481C1C}">
                <a14:useLocalDpi xmlns:a14="http://schemas.microsoft.com/office/drawing/2010/main" val="0"/>
              </a:ext>
            </a:extLst>
          </a:blip>
          <a:srcRect l="16682" t="37791" r="44434" b="6956"/>
          <a:stretch>
            <a:fillRect/>
          </a:stretch>
        </p:blipFill>
        <p:spPr bwMode="auto">
          <a:xfrm>
            <a:off x="6772275" y="674688"/>
            <a:ext cx="2024063"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6734175" y="533400"/>
            <a:ext cx="304800" cy="3048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sp>
        <p:nvSpPr>
          <p:cNvPr id="14" name="Rectangle 13"/>
          <p:cNvSpPr/>
          <p:nvPr/>
        </p:nvSpPr>
        <p:spPr>
          <a:xfrm>
            <a:off x="8458200" y="457200"/>
            <a:ext cx="457200" cy="3810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sp>
        <p:nvSpPr>
          <p:cNvPr id="4106" name="Rectangle 5"/>
          <p:cNvSpPr>
            <a:spLocks noChangeArrowheads="1"/>
          </p:cNvSpPr>
          <p:nvPr/>
        </p:nvSpPr>
        <p:spPr bwMode="auto">
          <a:xfrm>
            <a:off x="152400" y="112713"/>
            <a:ext cx="8610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3000" b="1">
                <a:solidFill>
                  <a:srgbClr val="000000"/>
                </a:solidFill>
              </a:rPr>
              <a:t>First Test of Model-simulated Vertical Profiles of Biological Particles in the Atmosphere</a:t>
            </a:r>
          </a:p>
        </p:txBody>
      </p:sp>
      <p:sp>
        <p:nvSpPr>
          <p:cNvPr id="15" name="Rectangle 14"/>
          <p:cNvSpPr/>
          <p:nvPr/>
        </p:nvSpPr>
        <p:spPr>
          <a:xfrm>
            <a:off x="8743950" y="1985963"/>
            <a:ext cx="300038" cy="60166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190676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Burrows-AbundanceFlourescentBiological_AtmosChemPhys-July2016</Presentation>
    <Funding xmlns="98b00cf3-a6ce-40de-8923-f140beb786e9">RGCM</Funding>
  </documentManagement>
</p:properties>
</file>

<file path=customXml/itemProps1.xml><?xml version="1.0" encoding="utf-8"?>
<ds:datastoreItem xmlns:ds="http://schemas.openxmlformats.org/officeDocument/2006/customXml" ds:itemID="{853374F3-3DF5-4064-BAC3-BC760C69BCAC}"/>
</file>

<file path=customXml/itemProps2.xml><?xml version="1.0" encoding="utf-8"?>
<ds:datastoreItem xmlns:ds="http://schemas.openxmlformats.org/officeDocument/2006/customXml" ds:itemID="{2F26DD9D-26E0-4FA8-A455-87E1E856E58E}"/>
</file>

<file path=docProps/app.xml><?xml version="1.0" encoding="utf-8"?>
<Properties xmlns="http://schemas.openxmlformats.org/officeDocument/2006/extended-properties" xmlns:vt="http://schemas.openxmlformats.org/officeDocument/2006/docPropsVTypes">
  <Template/>
  <TotalTime>1546</TotalTime>
  <Words>262</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MS PGothic</vt:lpstr>
      <vt:lpstr>MS PGothic</vt: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Burrows-AbundanceFlourescentBiological_AtmosChemPhys-July2016</dc:title>
  <dc:creator>JOvink</dc:creator>
  <dc:description/>
  <cp:lastModifiedBy>Montgomery, Thatcher</cp:lastModifiedBy>
  <cp:revision>21</cp:revision>
  <cp:lastPrinted>2011-05-11T17:30:12Z</cp:lastPrinted>
  <dcterms:created xsi:type="dcterms:W3CDTF">2013-02-22T17:42:48Z</dcterms:created>
  <dcterms:modified xsi:type="dcterms:W3CDTF">2016-07-29T21:41:03Z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RGCM</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Burrows-AbundanceFlourescentBiological_AtmosChemPhys-July2016</vt:lpwstr>
  </property>
  <property fmtid="{D5CDD505-2E9C-101B-9397-08002B2CF9AE}" pid="8" name="SlideDescription">
    <vt:lpwstr/>
  </property>
</Properties>
</file>