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0812" autoAdjust="0"/>
  </p:normalViewPr>
  <p:slideViewPr>
    <p:cSldViewPr snapToGrid="0" snapToObjects="1" showGuides="1">
      <p:cViewPr varScale="1">
        <p:scale>
          <a:sx n="126" d="100"/>
          <a:sy n="126" d="100"/>
        </p:scale>
        <p:origin x="-18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C2211-706F-CD42-96E3-BFAE1B5BBD8A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AB2CA-74AD-6B46-BB6A-0F8ABED4A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0075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Figure </a:t>
            </a:r>
            <a:r>
              <a:rPr lang="en-US" sz="1400" b="1" dirty="0" smtClean="0"/>
              <a:t>caption</a:t>
            </a:r>
            <a:r>
              <a:rPr lang="en-US" sz="1400" b="1" dirty="0" smtClean="0">
                <a:sym typeface="Wingdings"/>
              </a:rPr>
              <a:t>:</a:t>
            </a:r>
            <a:r>
              <a:rPr lang="en-US" sz="1400" b="1" baseline="0" dirty="0" smtClean="0">
                <a:sym typeface="Wingdings"/>
              </a:rPr>
              <a:t> </a:t>
            </a:r>
            <a:r>
              <a:rPr lang="en-US" sz="1200" b="0" baseline="0" dirty="0" smtClean="0">
                <a:sym typeface="Wingdings"/>
              </a:rPr>
              <a:t>Relationship between the shallowness of tropical marine low clouds (</a:t>
            </a:r>
            <a:r>
              <a:rPr lang="en-US" sz="1200" b="0" baseline="0" dirty="0" err="1" smtClean="0">
                <a:sym typeface="Wingdings"/>
              </a:rPr>
              <a:t>γ</a:t>
            </a:r>
            <a:r>
              <a:rPr lang="en-US" sz="1200" b="0" baseline="0" dirty="0" smtClean="0">
                <a:sym typeface="Wingdings"/>
              </a:rPr>
              <a:t>) and changes in shortwave cloud </a:t>
            </a:r>
            <a:r>
              <a:rPr lang="en-US" sz="1200" b="0" baseline="0" dirty="0" err="1" smtClean="0">
                <a:sym typeface="Wingdings"/>
              </a:rPr>
              <a:t>radiative</a:t>
            </a:r>
            <a:r>
              <a:rPr lang="en-US" sz="1200" b="0" baseline="0" dirty="0" smtClean="0">
                <a:sym typeface="Wingdings"/>
              </a:rPr>
              <a:t> effect (SWCRE) in climate change (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R=0.53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200" b="0" baseline="0" dirty="0" smtClean="0">
                <a:sym typeface="Wingdings"/>
              </a:rPr>
              <a:t>. O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bservational shallowness estimates are represented by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ircle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 the lower axis, wit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hisk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indicating one seasonal standard deviation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 decades, climate models have exhibited a wide range of equilibrium climate sensitivities, the equilibrium surface temperature increase resulting from doubling of atmospheric CO</a:t>
            </a:r>
            <a:r>
              <a:rPr lang="en-US" sz="120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concentrations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uncertainty in climate sensitivity estimated from different generations of climate models is dominated by uncertainties about how tropical low clouds respond to global warming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main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goal of this study is to examine the relationship between the vertical distribution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climatological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low clouds and the response of the low-clouds to warming.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Conclusion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odels with shallower low clouds in weak-subsidence regimes tend to have a higher climate sensitivity than models with deeper low clouds. Competing effects of parameterized boundary-layer turbulence and shallow convection are found to be essential</a:t>
            </a:r>
            <a:r>
              <a: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Convective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drying of the boundary layer tends to deepen low clouds and reduce the cloud fraction at the lowest levels; turbulent moistening tends to make low clouds more shallow but affects the low-cloud fraction less. The relative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importance different models assign to these opposing mechanisms contributes to the spread of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climatological shallowness of low clouds and thus to the spread of low-cloud changes under global warming.</a:t>
            </a:r>
          </a:p>
          <a:p>
            <a:r>
              <a:rPr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B2CA-74AD-6B46-BB6A-0F8ABED4AE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391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386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6111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3126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3920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0056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901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267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3448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173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350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741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0CFF6-26B3-0847-A320-9BA6C7190822}" type="datetimeFigureOut">
              <a:rPr lang="en-US" smtClean="0"/>
              <a:pPr/>
              <a:t>11/4/15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5A482-04C5-FD4E-BFA6-4E1C63125F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042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article/10.1007/s00382-015-2846-0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6" Type="http://schemas.openxmlformats.org/officeDocument/2006/relationships/image" Target="../media/image3.pdf"/><Relationship Id="rId9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31370"/>
            <a:ext cx="9144000" cy="830997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2400" b="1" dirty="0" smtClean="0"/>
              <a:t>Shallowness of tropical low clouds as a predictor of climate models’ response to warming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1739" y="812112"/>
            <a:ext cx="6621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Florent</a:t>
            </a:r>
            <a:r>
              <a:rPr lang="en-US" sz="1600" dirty="0" smtClean="0"/>
              <a:t> </a:t>
            </a:r>
            <a:r>
              <a:rPr lang="en-US" sz="1600" dirty="0" err="1" smtClean="0"/>
              <a:t>Brient</a:t>
            </a:r>
            <a:r>
              <a:rPr lang="en-US" sz="1600" dirty="0" smtClean="0"/>
              <a:t>, </a:t>
            </a:r>
            <a:r>
              <a:rPr lang="en-US" sz="1600" dirty="0" err="1" smtClean="0"/>
              <a:t>Tapio</a:t>
            </a:r>
            <a:r>
              <a:rPr lang="en-US" sz="1600" dirty="0" smtClean="0"/>
              <a:t> Schneider, </a:t>
            </a:r>
            <a:r>
              <a:rPr sz="1600" dirty="0" smtClean="0"/>
              <a:t>Zhihong</a:t>
            </a:r>
            <a:r>
              <a:rPr lang="en-US" sz="1600" dirty="0" smtClean="0"/>
              <a:t> Tan, Sandrine Bony, Xin Qu, Alex Hall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8600" y="1230404"/>
            <a:ext cx="8686800" cy="2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9381" y="1294673"/>
            <a:ext cx="1974258" cy="369332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/>
              <a:t>Science Questions: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9381" y="2525511"/>
            <a:ext cx="1176524" cy="369332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/>
              <a:t>Approach: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9381" y="4166725"/>
            <a:ext cx="2350410" cy="369332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/>
              <a:t>Key Accomplishments: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9381" y="6034690"/>
            <a:ext cx="1325979" cy="369332"/>
          </a:xfrm>
          <a:prstGeom prst="rect">
            <a:avLst/>
          </a:prstGeom>
          <a:noFill/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 smtClean="0"/>
              <a:t>Publication: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2098" y="6333272"/>
            <a:ext cx="740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Brient</a:t>
            </a:r>
            <a:r>
              <a:rPr lang="en-US" sz="1200" dirty="0" smtClean="0"/>
              <a:t>, F., T. Schneider, Z. Tan, S. Bony, X. Qu</a:t>
            </a:r>
            <a:r>
              <a:rPr lang="en-CA" sz="1200" dirty="0" smtClean="0"/>
              <a:t> and A. Hall (2015)</a:t>
            </a:r>
            <a:r>
              <a:rPr lang="en-US" sz="1200" dirty="0" smtClean="0"/>
              <a:t>, Shallowness of tropical low clouds as a predictor of climate models’ response to warming. Climate Dynamics,</a:t>
            </a:r>
            <a:r>
              <a:rPr sz="1200" dirty="0" smtClean="0"/>
              <a:t> DOI</a:t>
            </a:r>
            <a:r>
              <a:rPr lang="en-US" sz="1200" dirty="0" smtClean="0"/>
              <a:t>:</a:t>
            </a:r>
            <a:r>
              <a:rPr sz="1200" dirty="0" smtClean="0"/>
              <a:t> </a:t>
            </a:r>
            <a:r>
              <a:rPr sz="1200" dirty="0" smtClean="0">
                <a:hlinkClick r:id="rId3"/>
              </a:rPr>
              <a:t>10.1007/s00382-015-2846-0</a:t>
            </a:r>
            <a:r>
              <a:rPr lang="en-US" sz="1200" dirty="0" smtClean="0"/>
              <a:t>.</a:t>
            </a:r>
          </a:p>
          <a:p>
            <a:pPr marL="91440" indent="-457200"/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2099" y="1602872"/>
            <a:ext cx="4495021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200" dirty="0" smtClean="0"/>
              <a:t> What is the relationship between </a:t>
            </a:r>
            <a:r>
              <a:rPr lang="en-US" sz="1200" dirty="0" err="1" smtClean="0"/>
              <a:t>t</a:t>
            </a:r>
            <a:r>
              <a:rPr sz="1200" dirty="0" smtClean="0"/>
              <a:t>he vertical distribution of </a:t>
            </a:r>
          </a:p>
          <a:p>
            <a:r>
              <a:rPr sz="1200" dirty="0" smtClean="0"/>
              <a:t>tropical low clouds in the present</a:t>
            </a:r>
            <a:r>
              <a:rPr lang="en-US" sz="1200" dirty="0" smtClean="0"/>
              <a:t> climate and </a:t>
            </a:r>
            <a:r>
              <a:rPr sz="1200" dirty="0" smtClean="0"/>
              <a:t>the </a:t>
            </a:r>
            <a:r>
              <a:rPr lang="en-US" sz="1200" dirty="0" smtClean="0"/>
              <a:t>response of </a:t>
            </a:r>
            <a:r>
              <a:rPr sz="1200" dirty="0" smtClean="0"/>
              <a:t>low-cloud</a:t>
            </a:r>
            <a:r>
              <a:rPr lang="en-US" sz="1200" dirty="0" err="1" smtClean="0"/>
              <a:t>s</a:t>
            </a:r>
            <a:r>
              <a:rPr sz="1200" dirty="0" smtClean="0"/>
              <a:t> </a:t>
            </a:r>
            <a:r>
              <a:rPr lang="en-US" sz="1200" dirty="0" smtClean="0"/>
              <a:t>to climate change?</a:t>
            </a:r>
          </a:p>
          <a:p>
            <a:pPr marL="91440" indent="-914400">
              <a:spcBef>
                <a:spcPts val="200"/>
              </a:spcBef>
            </a:pPr>
            <a:r>
              <a:rPr lang="en-US" sz="1200" dirty="0" smtClean="0"/>
              <a:t>* What processes determine the vertical distribution of tropical low cloud?</a:t>
            </a:r>
          </a:p>
          <a:p>
            <a:pPr marL="91440" indent="-914400"/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52099" y="2818792"/>
            <a:ext cx="4495021" cy="143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-457200">
              <a:spcBef>
                <a:spcPts val="200"/>
              </a:spcBef>
            </a:pPr>
            <a:r>
              <a:rPr lang="en-US" sz="1200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200" dirty="0" smtClean="0"/>
              <a:t> The vertical distribution of </a:t>
            </a:r>
            <a:r>
              <a:rPr lang="en-US" sz="1200" dirty="0" err="1" smtClean="0"/>
              <a:t>climatological</a:t>
            </a:r>
            <a:r>
              <a:rPr lang="en-US" sz="1200" dirty="0" smtClean="0"/>
              <a:t> tropical low clouds is characterized by a shallowness index in 21 climate models.</a:t>
            </a:r>
          </a:p>
          <a:p>
            <a:pPr marL="91440" indent="-457200">
              <a:spcBef>
                <a:spcPts val="200"/>
              </a:spcBef>
              <a:buSzPct val="99000"/>
              <a:buFont typeface="Arial"/>
              <a:buChar char="•"/>
            </a:pPr>
            <a:r>
              <a:rPr lang="en-US" sz="1200" dirty="0" smtClean="0"/>
              <a:t>The shallowness index is connected to changes in the shortwave cloud </a:t>
            </a:r>
            <a:r>
              <a:rPr lang="en-US" sz="1200" dirty="0" err="1" smtClean="0"/>
              <a:t>radiative</a:t>
            </a:r>
            <a:r>
              <a:rPr lang="en-US" sz="1200" dirty="0" smtClean="0"/>
              <a:t> forcing per degree warming in abrupt4xCO2 simulations.</a:t>
            </a:r>
          </a:p>
          <a:p>
            <a:pPr marL="91440" indent="-457200">
              <a:spcBef>
                <a:spcPts val="200"/>
              </a:spcBef>
            </a:pPr>
            <a:r>
              <a:rPr lang="en-US" sz="1200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1200" dirty="0" smtClean="0"/>
              <a:t> The role of boundary layer turbulence and shallow convection in shaping the vertical distribution of tropical low clouds is examined.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2100" y="4438757"/>
            <a:ext cx="449502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The shallowness index is found to be a good indicator for changes in shortwave cloud </a:t>
            </a:r>
            <a:r>
              <a:rPr lang="en-US" sz="1200" dirty="0" err="1" smtClean="0"/>
              <a:t>radiative</a:t>
            </a:r>
            <a:r>
              <a:rPr lang="en-US" sz="1200" dirty="0" smtClean="0"/>
              <a:t> </a:t>
            </a:r>
            <a:r>
              <a:rPr lang="en-US" sz="1200" dirty="0" smtClean="0"/>
              <a:t>effect</a:t>
            </a:r>
            <a:r>
              <a:rPr lang="en-US" sz="1200" dirty="0" smtClean="0"/>
              <a:t> </a:t>
            </a:r>
            <a:r>
              <a:rPr lang="en-US" sz="1200" dirty="0" smtClean="0"/>
              <a:t>to anthropogenic warming (see figure at right).</a:t>
            </a:r>
          </a:p>
          <a:p>
            <a:pPr>
              <a:buFontTx/>
              <a:buChar char="•"/>
            </a:pPr>
            <a:r>
              <a:rPr sz="1200" dirty="0" smtClean="0"/>
              <a:t>Competing effects of parameterized boundary-layer turbulence and shallow convection are  essential</a:t>
            </a:r>
            <a:r>
              <a:rPr lang="en-US" sz="1200" dirty="0" smtClean="0"/>
              <a:t> to the vertical distribution of tropical low clouds.</a:t>
            </a:r>
          </a:p>
          <a:p>
            <a:pPr>
              <a:buFontTx/>
              <a:buChar char="•"/>
            </a:pPr>
            <a:r>
              <a:rPr sz="1200" dirty="0" smtClean="0"/>
              <a:t>The relative importance different models assign to </a:t>
            </a:r>
            <a:r>
              <a:rPr lang="en-US" sz="1200" dirty="0" err="1" smtClean="0"/>
              <a:t>t</a:t>
            </a:r>
            <a:r>
              <a:rPr sz="1200" dirty="0" smtClean="0"/>
              <a:t>hese </a:t>
            </a:r>
            <a:r>
              <a:rPr lang="en-US" sz="1200" dirty="0" smtClean="0"/>
              <a:t>two</a:t>
            </a:r>
            <a:r>
              <a:rPr sz="1200" dirty="0" smtClean="0"/>
              <a:t> mechanisms contributes to the spread of the</a:t>
            </a:r>
            <a:r>
              <a:rPr lang="en-US" sz="1200" dirty="0" smtClean="0"/>
              <a:t> low-cloud feedback.</a:t>
            </a:r>
            <a:r>
              <a:rPr sz="1200" dirty="0" smtClean="0"/>
              <a:t> </a:t>
            </a:r>
          </a:p>
          <a:p>
            <a:pPr>
              <a:buFontTx/>
              <a:buChar char="•"/>
            </a:pPr>
            <a:endParaRPr sz="1200" dirty="0" smtClean="0"/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4747120" y="1442241"/>
            <a:ext cx="4314606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/>
              <a:t>Models with shallower low clouds tend to have large positive changes in shortwave cloud </a:t>
            </a:r>
            <a:r>
              <a:rPr lang="en-US" sz="1400" b="1" dirty="0" err="1" smtClean="0"/>
              <a:t>radiative</a:t>
            </a:r>
            <a:r>
              <a:rPr lang="en-US" sz="1400" b="1" smtClean="0"/>
              <a:t> </a:t>
            </a:r>
            <a:r>
              <a:rPr lang="en-US" sz="1400" b="1" smtClean="0"/>
              <a:t>effect</a:t>
            </a:r>
            <a:r>
              <a:rPr lang="en-US" sz="1400" b="1" smtClean="0"/>
              <a:t> </a:t>
            </a:r>
            <a:r>
              <a:rPr lang="en-US" sz="1400" b="1" dirty="0" smtClean="0"/>
              <a:t>to </a:t>
            </a:r>
            <a:r>
              <a:rPr lang="en-US" sz="1400" b="1" smtClean="0"/>
              <a:t>anthropogenic warming, </a:t>
            </a:r>
            <a:r>
              <a:rPr lang="en-US" sz="1400" b="1" dirty="0" smtClean="0"/>
              <a:t>and </a:t>
            </a:r>
            <a:r>
              <a:rPr lang="en-US" sz="1400" b="1" smtClean="0"/>
              <a:t>thus larger </a:t>
            </a:r>
            <a:r>
              <a:rPr lang="en-US" sz="1400" b="1" dirty="0" smtClean="0"/>
              <a:t>climate sensitivity.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biLevel thresh="50000"/>
          </a:blip>
          <a:stretch>
            <a:fillRect/>
          </a:stretch>
        </p:blipFill>
        <p:spPr>
          <a:xfrm>
            <a:off x="8012925" y="668444"/>
            <a:ext cx="1031241" cy="491823"/>
          </a:xfrm>
          <a:prstGeom prst="rect">
            <a:avLst/>
          </a:prstGeom>
        </p:spPr>
      </p:pic>
      <p:pic>
        <p:nvPicPr>
          <p:cNvPr id="22" name="Picture 21" descr="ETH"/>
          <p:cNvPicPr>
            <a:picLocks noChangeAspect="1"/>
          </p:cNvPicPr>
          <p:nvPr/>
        </p:nvPicPr>
        <p:blipFill>
          <a:blip r:embed="rId5"/>
          <a:srcRect l="3836" t="9836" r="3836" b="9836"/>
          <a:stretch>
            <a:fillRect/>
          </a:stretch>
        </p:blipFill>
        <p:spPr>
          <a:xfrm>
            <a:off x="132075" y="687755"/>
            <a:ext cx="1477629" cy="501412"/>
          </a:xfrm>
          <a:prstGeom prst="rect">
            <a:avLst/>
          </a:prstGeom>
        </p:spPr>
      </p:pic>
      <p:pic>
        <p:nvPicPr>
          <p:cNvPr id="24" name="Picture 23" descr="Brient_figure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6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4771829" y="2463800"/>
            <a:ext cx="3775007" cy="360881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68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563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P. Barton</dc:creator>
  <cp:lastModifiedBy>Tamlin Pavelsky</cp:lastModifiedBy>
  <cp:revision>92</cp:revision>
  <dcterms:created xsi:type="dcterms:W3CDTF">2015-11-04T19:05:23Z</dcterms:created>
  <dcterms:modified xsi:type="dcterms:W3CDTF">2015-11-04T19:21:55Z</dcterms:modified>
</cp:coreProperties>
</file>