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
  </p:notesMasterIdLst>
  <p:sldIdLst>
    <p:sldId id="257" r:id="rId6"/>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Arial" charset="0"/>
      </a:defRPr>
    </a:lvl2pPr>
    <a:lvl3pPr marL="914400" algn="l" rtl="0" fontAlgn="base">
      <a:spcBef>
        <a:spcPct val="0"/>
      </a:spcBef>
      <a:spcAft>
        <a:spcPct val="0"/>
      </a:spcAft>
      <a:defRPr kern="1200">
        <a:solidFill>
          <a:schemeClr val="tx1"/>
        </a:solidFill>
        <a:latin typeface="Calibri" charset="0"/>
        <a:ea typeface="ＭＳ Ｐゴシック" charset="0"/>
        <a:cs typeface="Arial" charset="0"/>
      </a:defRPr>
    </a:lvl3pPr>
    <a:lvl4pPr marL="1371600" algn="l" rtl="0" fontAlgn="base">
      <a:spcBef>
        <a:spcPct val="0"/>
      </a:spcBef>
      <a:spcAft>
        <a:spcPct val="0"/>
      </a:spcAft>
      <a:defRPr kern="1200">
        <a:solidFill>
          <a:schemeClr val="tx1"/>
        </a:solidFill>
        <a:latin typeface="Calibri" charset="0"/>
        <a:ea typeface="ＭＳ Ｐゴシック" charset="0"/>
        <a:cs typeface="Arial" charset="0"/>
      </a:defRPr>
    </a:lvl4pPr>
    <a:lvl5pPr marL="1828800" algn="l" rtl="0" fontAlgn="base">
      <a:spcBef>
        <a:spcPct val="0"/>
      </a:spcBef>
      <a:spcAft>
        <a:spcPct val="0"/>
      </a:spcAft>
      <a:defRPr kern="1200">
        <a:solidFill>
          <a:schemeClr val="tx1"/>
        </a:solidFill>
        <a:latin typeface="Calibri" charset="0"/>
        <a:ea typeface="ＭＳ Ｐゴシック" charset="0"/>
        <a:cs typeface="Arial" charset="0"/>
      </a:defRPr>
    </a:lvl5pPr>
    <a:lvl6pPr marL="2286000" algn="l" defTabSz="457200" rtl="0" eaLnBrk="1" latinLnBrk="0" hangingPunct="1">
      <a:defRPr kern="1200">
        <a:solidFill>
          <a:schemeClr val="tx1"/>
        </a:solidFill>
        <a:latin typeface="Calibri" charset="0"/>
        <a:ea typeface="ＭＳ Ｐゴシック" charset="0"/>
        <a:cs typeface="Arial" charset="0"/>
      </a:defRPr>
    </a:lvl6pPr>
    <a:lvl7pPr marL="2743200" algn="l" defTabSz="457200" rtl="0" eaLnBrk="1" latinLnBrk="0" hangingPunct="1">
      <a:defRPr kern="1200">
        <a:solidFill>
          <a:schemeClr val="tx1"/>
        </a:solidFill>
        <a:latin typeface="Calibri" charset="0"/>
        <a:ea typeface="ＭＳ Ｐゴシック" charset="0"/>
        <a:cs typeface="Arial" charset="0"/>
      </a:defRPr>
    </a:lvl7pPr>
    <a:lvl8pPr marL="3200400" algn="l" defTabSz="457200" rtl="0" eaLnBrk="1" latinLnBrk="0" hangingPunct="1">
      <a:defRPr kern="1200">
        <a:solidFill>
          <a:schemeClr val="tx1"/>
        </a:solidFill>
        <a:latin typeface="Calibri" charset="0"/>
        <a:ea typeface="ＭＳ Ｐゴシック" charset="0"/>
        <a:cs typeface="Arial" charset="0"/>
      </a:defRPr>
    </a:lvl8pPr>
    <a:lvl9pPr marL="3657600" algn="l" defTabSz="457200" rtl="0" eaLnBrk="1" latinLnBrk="0" hangingPunct="1">
      <a:defRPr kern="1200">
        <a:solidFill>
          <a:schemeClr val="tx1"/>
        </a:solidFill>
        <a:latin typeface="Calibri"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30" autoAdjust="0"/>
    <p:restoredTop sz="95283" autoAdjust="0"/>
  </p:normalViewPr>
  <p:slideViewPr>
    <p:cSldViewPr>
      <p:cViewPr varScale="1">
        <p:scale>
          <a:sx n="76" d="100"/>
          <a:sy n="76" d="100"/>
        </p:scale>
        <p:origin x="-76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7546F1E7-FC19-CC41-BDFA-2445ABAE5362}" type="datetimeFigureOut">
              <a:rPr lang="en-US"/>
              <a:pPr/>
              <a:t>10/5/2015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91D6AA16-7FD4-7241-A547-530548343146}" type="slidenum">
              <a:rPr lang="en-US"/>
              <a:pPr/>
              <a:t>‹#›</a:t>
            </a:fld>
            <a:endParaRPr lang="en-US"/>
          </a:p>
        </p:txBody>
      </p:sp>
    </p:spTree>
    <p:extLst>
      <p:ext uri="{BB962C8B-B14F-4D97-AF65-F5344CB8AC3E}">
        <p14:creationId xmlns:p14="http://schemas.microsoft.com/office/powerpoint/2010/main" val="2691421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416AE881-AE79-8E42-ADC0-85D44C3644B3}" type="slidenum">
              <a:rPr lang="en-US"/>
              <a:pPr eaLnBrk="1" hangingPunct="1"/>
              <a:t>1</a:t>
            </a:fld>
            <a:endParaRPr lang="en-US"/>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a:latin typeface="Calibri" charset="0"/>
              </a:rPr>
              <a:t>http://</a:t>
            </a:r>
            <a:r>
              <a:rPr lang="en-US" sz="1000" smtClean="0">
                <a:latin typeface="Calibri" charset="0"/>
              </a:rPr>
              <a:t>www.pnnl.gov/science/highlights/highlights.asp?division=749</a:t>
            </a:r>
            <a:endParaRPr lang="en-US" sz="10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1F8DA60-F1E9-5A48-8DA6-0E13E8F66277}" type="datetimeFigureOut">
              <a:rPr lang="en-US"/>
              <a:pPr/>
              <a:t>10/5/2015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59E806-5B1B-F448-B221-01E685D4E9CD}" type="slidenum">
              <a:rPr lang="en-US"/>
              <a:pPr/>
              <a:t>‹#›</a:t>
            </a:fld>
            <a:endParaRPr lang="en-US"/>
          </a:p>
        </p:txBody>
      </p:sp>
    </p:spTree>
    <p:extLst>
      <p:ext uri="{BB962C8B-B14F-4D97-AF65-F5344CB8AC3E}">
        <p14:creationId xmlns:p14="http://schemas.microsoft.com/office/powerpoint/2010/main" val="340168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0C50A6B-FBEF-D941-8664-828127575C4A}" type="datetimeFigureOut">
              <a:rPr lang="en-US"/>
              <a:pPr/>
              <a:t>10/5/2015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2FBF89-6E07-CB46-B234-731467BF3E18}" type="slidenum">
              <a:rPr lang="en-US"/>
              <a:pPr/>
              <a:t>‹#›</a:t>
            </a:fld>
            <a:endParaRPr lang="en-US"/>
          </a:p>
        </p:txBody>
      </p:sp>
    </p:spTree>
    <p:extLst>
      <p:ext uri="{BB962C8B-B14F-4D97-AF65-F5344CB8AC3E}">
        <p14:creationId xmlns:p14="http://schemas.microsoft.com/office/powerpoint/2010/main" val="355246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94CD80F-C6D1-A741-B8D2-38697B6E1D16}" type="datetimeFigureOut">
              <a:rPr lang="en-US"/>
              <a:pPr/>
              <a:t>10/5/2015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D179C24-E910-9E45-88AA-D2750418C2A3}" type="slidenum">
              <a:rPr lang="en-US"/>
              <a:pPr/>
              <a:t>‹#›</a:t>
            </a:fld>
            <a:endParaRPr lang="en-US"/>
          </a:p>
        </p:txBody>
      </p:sp>
    </p:spTree>
    <p:extLst>
      <p:ext uri="{BB962C8B-B14F-4D97-AF65-F5344CB8AC3E}">
        <p14:creationId xmlns:p14="http://schemas.microsoft.com/office/powerpoint/2010/main" val="1676921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348889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70FE358-5871-BA41-850E-039B7AE2632D}" type="datetimeFigureOut">
              <a:rPr lang="en-US"/>
              <a:pPr/>
              <a:t>10/5/2015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EA1BAA7-85D5-B342-90E3-E0BBDF20DDF5}" type="slidenum">
              <a:rPr lang="en-US"/>
              <a:pPr/>
              <a:t>‹#›</a:t>
            </a:fld>
            <a:endParaRPr lang="en-US"/>
          </a:p>
        </p:txBody>
      </p:sp>
    </p:spTree>
    <p:extLst>
      <p:ext uri="{BB962C8B-B14F-4D97-AF65-F5344CB8AC3E}">
        <p14:creationId xmlns:p14="http://schemas.microsoft.com/office/powerpoint/2010/main" val="202675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64B5C35-248D-9C4D-92C8-9BA94DA73DD7}" type="datetimeFigureOut">
              <a:rPr lang="en-US"/>
              <a:pPr/>
              <a:t>10/5/2015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79DF3E-0862-4F4C-B6CE-860179C492C9}" type="slidenum">
              <a:rPr lang="en-US"/>
              <a:pPr/>
              <a:t>‹#›</a:t>
            </a:fld>
            <a:endParaRPr lang="en-US"/>
          </a:p>
        </p:txBody>
      </p:sp>
    </p:spTree>
    <p:extLst>
      <p:ext uri="{BB962C8B-B14F-4D97-AF65-F5344CB8AC3E}">
        <p14:creationId xmlns:p14="http://schemas.microsoft.com/office/powerpoint/2010/main" val="303623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DC940A5-EE3A-5847-8BD3-1191F8A9DB61}" type="datetimeFigureOut">
              <a:rPr lang="en-US"/>
              <a:pPr/>
              <a:t>10/5/2015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2B44F06-FC21-144F-A8B5-BD343E927B37}" type="slidenum">
              <a:rPr lang="en-US"/>
              <a:pPr/>
              <a:t>‹#›</a:t>
            </a:fld>
            <a:endParaRPr lang="en-US"/>
          </a:p>
        </p:txBody>
      </p:sp>
    </p:spTree>
    <p:extLst>
      <p:ext uri="{BB962C8B-B14F-4D97-AF65-F5344CB8AC3E}">
        <p14:creationId xmlns:p14="http://schemas.microsoft.com/office/powerpoint/2010/main" val="314466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5E1F696-51BC-D641-AB3F-10BDA3BBF85D}" type="datetimeFigureOut">
              <a:rPr lang="en-US"/>
              <a:pPr/>
              <a:t>10/5/2015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1A31252-BA41-9F41-8D79-270444C50174}" type="slidenum">
              <a:rPr lang="en-US"/>
              <a:pPr/>
              <a:t>‹#›</a:t>
            </a:fld>
            <a:endParaRPr lang="en-US"/>
          </a:p>
        </p:txBody>
      </p:sp>
    </p:spTree>
    <p:extLst>
      <p:ext uri="{BB962C8B-B14F-4D97-AF65-F5344CB8AC3E}">
        <p14:creationId xmlns:p14="http://schemas.microsoft.com/office/powerpoint/2010/main" val="15255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5D85395-AC84-BD40-A398-FC6B2FD14370}" type="datetimeFigureOut">
              <a:rPr lang="en-US"/>
              <a:pPr/>
              <a:t>10/5/2015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2002BF5-C347-FA4B-B9A2-277EB2EB899E}" type="slidenum">
              <a:rPr lang="en-US"/>
              <a:pPr/>
              <a:t>‹#›</a:t>
            </a:fld>
            <a:endParaRPr lang="en-US"/>
          </a:p>
        </p:txBody>
      </p:sp>
    </p:spTree>
    <p:extLst>
      <p:ext uri="{BB962C8B-B14F-4D97-AF65-F5344CB8AC3E}">
        <p14:creationId xmlns:p14="http://schemas.microsoft.com/office/powerpoint/2010/main" val="197232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833CB59-8A44-CE4F-9F20-4B183F21F6DC}" type="datetimeFigureOut">
              <a:rPr lang="en-US"/>
              <a:pPr/>
              <a:t>10/5/2015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A27B245-B3E6-864A-BAAD-212130C610EE}" type="slidenum">
              <a:rPr lang="en-US"/>
              <a:pPr/>
              <a:t>‹#›</a:t>
            </a:fld>
            <a:endParaRPr lang="en-US"/>
          </a:p>
        </p:txBody>
      </p:sp>
    </p:spTree>
    <p:extLst>
      <p:ext uri="{BB962C8B-B14F-4D97-AF65-F5344CB8AC3E}">
        <p14:creationId xmlns:p14="http://schemas.microsoft.com/office/powerpoint/2010/main" val="196409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A8B4F9-02BB-B74C-AB17-9EDDF1A621CF}" type="datetimeFigureOut">
              <a:rPr lang="en-US"/>
              <a:pPr/>
              <a:t>10/5/2015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3DAC0F3-8628-9F45-BDE0-E32A6D5EBB6F}" type="slidenum">
              <a:rPr lang="en-US"/>
              <a:pPr/>
              <a:t>‹#›</a:t>
            </a:fld>
            <a:endParaRPr lang="en-US"/>
          </a:p>
        </p:txBody>
      </p:sp>
    </p:spTree>
    <p:extLst>
      <p:ext uri="{BB962C8B-B14F-4D97-AF65-F5344CB8AC3E}">
        <p14:creationId xmlns:p14="http://schemas.microsoft.com/office/powerpoint/2010/main" val="2213785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C664E1F-97E9-BE4D-83AD-FFC72E2A6B9B}" type="datetimeFigureOut">
              <a:rPr lang="en-US"/>
              <a:pPr/>
              <a:t>10/5/2015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2304B9D-24CC-7F44-8998-1A69A0CFB527}" type="slidenum">
              <a:rPr lang="en-US"/>
              <a:pPr/>
              <a:t>‹#›</a:t>
            </a:fld>
            <a:endParaRPr lang="en-US"/>
          </a:p>
        </p:txBody>
      </p:sp>
    </p:spTree>
    <p:extLst>
      <p:ext uri="{BB962C8B-B14F-4D97-AF65-F5344CB8AC3E}">
        <p14:creationId xmlns:p14="http://schemas.microsoft.com/office/powerpoint/2010/main" val="181280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68AEEC2-CEC2-5F44-8040-EC9ACE34618A}" type="datetimeFigureOut">
              <a:rPr lang="en-US"/>
              <a:pPr/>
              <a:t>10/5/2015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B123BE6-46BD-8B4F-AC44-4AE4B888CE1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152400" y="1524000"/>
            <a:ext cx="3657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b="1" dirty="0">
                <a:latin typeface="Calibri" pitchFamily="34" charset="0"/>
                <a:ea typeface="+mn-ea"/>
                <a:cs typeface="Arial" pitchFamily="34" charset="0"/>
              </a:rPr>
              <a:t>Objective</a:t>
            </a:r>
          </a:p>
          <a:p>
            <a:pPr marL="285750" indent="-285750">
              <a:spcBef>
                <a:spcPct val="15000"/>
              </a:spcBef>
              <a:buFont typeface="Arial" pitchFamily="34" charset="0"/>
              <a:buChar char="●"/>
              <a:defRPr/>
            </a:pPr>
            <a:r>
              <a:rPr lang="en-US" sz="1600" dirty="0" smtClean="0">
                <a:latin typeface="Calibri" pitchFamily="34" charset="0"/>
                <a:ea typeface="+mn-ea"/>
                <a:cs typeface="Arial" pitchFamily="34" charset="0"/>
              </a:rPr>
              <a:t>Document the characteristics of the Low-level Jet (LLJ), including its impact on moisture transport, and provide a data set for evaluating global models. </a:t>
            </a:r>
            <a:endParaRPr lang="en-US" sz="1600" dirty="0">
              <a:latin typeface="Calibri" pitchFamily="34" charset="0"/>
              <a:ea typeface="+mn-ea"/>
              <a:cs typeface="Arial" pitchFamily="34" charset="0"/>
            </a:endParaRPr>
          </a:p>
          <a:p>
            <a:pPr marL="228600" indent="-231775" algn="ctr">
              <a:spcBef>
                <a:spcPts val="900"/>
              </a:spcBef>
              <a:defRPr/>
            </a:pPr>
            <a:r>
              <a:rPr lang="en-US" b="1" dirty="0">
                <a:latin typeface="Calibri" pitchFamily="34" charset="0"/>
                <a:ea typeface="+mn-ea"/>
                <a:cs typeface="Arial" pitchFamily="34" charset="0"/>
              </a:rPr>
              <a:t>Approach</a:t>
            </a:r>
            <a:endParaRPr lang="en-US" sz="1600" b="1" dirty="0">
              <a:latin typeface="Calibri" pitchFamily="34" charset="0"/>
              <a:ea typeface="+mn-ea"/>
              <a:cs typeface="Arial" pitchFamily="34" charset="0"/>
            </a:endParaRPr>
          </a:p>
          <a:p>
            <a:pPr marL="285750" indent="-285750">
              <a:spcBef>
                <a:spcPct val="15000"/>
              </a:spcBef>
              <a:buFont typeface="Arial" pitchFamily="34" charset="0"/>
              <a:buChar char="●"/>
              <a:defRPr/>
            </a:pPr>
            <a:r>
              <a:rPr lang="en-US" sz="1600" dirty="0">
                <a:latin typeface="Calibri" pitchFamily="34" charset="0"/>
                <a:cs typeface="Arial" pitchFamily="34" charset="0"/>
              </a:rPr>
              <a:t>Analyze </a:t>
            </a:r>
            <a:r>
              <a:rPr lang="en-US" sz="1600" dirty="0" smtClean="0">
                <a:latin typeface="Calibri" pitchFamily="34" charset="0"/>
                <a:cs typeface="Arial" pitchFamily="34" charset="0"/>
              </a:rPr>
              <a:t>characteristics of the LLJ in six </a:t>
            </a:r>
            <a:r>
              <a:rPr lang="en-US" sz="1600" dirty="0">
                <a:latin typeface="Calibri" pitchFamily="34" charset="0"/>
                <a:cs typeface="Arial" pitchFamily="34" charset="0"/>
              </a:rPr>
              <a:t>commonly used reanalysis products, </a:t>
            </a:r>
            <a:r>
              <a:rPr lang="en-US" sz="1600" dirty="0" smtClean="0">
                <a:latin typeface="Calibri" pitchFamily="34" charset="0"/>
                <a:cs typeface="Arial" pitchFamily="34" charset="0"/>
              </a:rPr>
              <a:t>including:  NCEP2, CFSR, ERA-Interim, JRA-25, MERRA, and NARR.</a:t>
            </a:r>
          </a:p>
          <a:p>
            <a:pPr marL="285750" indent="-285750">
              <a:spcBef>
                <a:spcPct val="15000"/>
              </a:spcBef>
              <a:buFont typeface="Arial" pitchFamily="34" charset="0"/>
              <a:buChar char="●"/>
              <a:defRPr/>
            </a:pPr>
            <a:r>
              <a:rPr lang="en-US" sz="1600" dirty="0" smtClean="0">
                <a:latin typeface="Calibri" pitchFamily="34" charset="0"/>
                <a:ea typeface="+mn-ea"/>
                <a:cs typeface="Arial" pitchFamily="34" charset="0"/>
              </a:rPr>
              <a:t>Compare properties of LLJs derived from reanalyses to ARM data, including that collected during the Mid-latitude Continental Convective Clouds Experiment (MC3E).</a:t>
            </a:r>
            <a:endParaRPr lang="en-US" sz="1600" dirty="0">
              <a:latin typeface="Calibri" pitchFamily="34" charset="0"/>
              <a:ea typeface="+mn-ea"/>
              <a:cs typeface="Arial" pitchFamily="34" charset="0"/>
            </a:endParaRPr>
          </a:p>
        </p:txBody>
      </p:sp>
      <p:sp>
        <p:nvSpPr>
          <p:cNvPr id="3076" name="Rectangle 5"/>
          <p:cNvSpPr>
            <a:spLocks noChangeArrowheads="1"/>
          </p:cNvSpPr>
          <p:nvPr/>
        </p:nvSpPr>
        <p:spPr bwMode="auto">
          <a:xfrm>
            <a:off x="152400" y="112713"/>
            <a:ext cx="8839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3000" b="1" dirty="0" smtClean="0">
                <a:latin typeface="+mn-lt"/>
                <a:ea typeface="+mn-ea"/>
                <a:cs typeface="Arial" pitchFamily="34" charset="0"/>
              </a:rPr>
              <a:t>The Low-Level Jet over the Southern Great Plains Determined from Observations and Reanalysis and Its Impact on Moisture Transport</a:t>
            </a:r>
            <a:endParaRPr lang="en-US" sz="3000" b="1" dirty="0">
              <a:latin typeface="+mn-lt"/>
              <a:ea typeface="+mn-ea"/>
              <a:cs typeface="Arial" pitchFamily="34" charset="0"/>
            </a:endParaRPr>
          </a:p>
        </p:txBody>
      </p:sp>
      <p:sp>
        <p:nvSpPr>
          <p:cNvPr id="3077" name="Text Box 6"/>
          <p:cNvSpPr txBox="1">
            <a:spLocks noChangeArrowheads="1"/>
          </p:cNvSpPr>
          <p:nvPr/>
        </p:nvSpPr>
        <p:spPr bwMode="auto">
          <a:xfrm>
            <a:off x="304800" y="5791200"/>
            <a:ext cx="3505200" cy="86177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1000" dirty="0" smtClean="0">
                <a:latin typeface="+mn-lt"/>
              </a:rPr>
              <a:t>Berg LK, LD Riihimaki, Y Qian, H Yan, and M Huang. 2015. “The Low-level Jet over the Southern Great  Plains Determined from Observations and Reanalysis and Its Impact on Moisture Transport.”</a:t>
            </a:r>
            <a:r>
              <a:rPr lang="en-US" sz="1000" i="1" dirty="0" smtClean="0">
                <a:latin typeface="+mn-lt"/>
              </a:rPr>
              <a:t> Journal of Climate</a:t>
            </a:r>
            <a:r>
              <a:rPr lang="en-US" sz="1000" dirty="0" smtClean="0">
                <a:latin typeface="+mn-lt"/>
              </a:rPr>
              <a:t> 28(17): </a:t>
            </a:r>
            <a:r>
              <a:rPr lang="en-US" sz="1000" dirty="0"/>
              <a:t>6682–6706</a:t>
            </a:r>
            <a:r>
              <a:rPr lang="en-US" sz="1000" i="1" dirty="0" smtClean="0">
                <a:latin typeface="+mn-lt"/>
              </a:rPr>
              <a:t>. </a:t>
            </a:r>
            <a:r>
              <a:rPr lang="en-US" sz="1000" dirty="0" smtClean="0">
                <a:latin typeface="+mn-lt"/>
              </a:rPr>
              <a:t>DOI: 10.1175/JCLI-D-14-00719.1</a:t>
            </a:r>
            <a:endParaRPr lang="en-US" sz="1000" dirty="0">
              <a:latin typeface="+mn-lt"/>
            </a:endParaRPr>
          </a:p>
        </p:txBody>
      </p:sp>
      <p:sp>
        <p:nvSpPr>
          <p:cNvPr id="3078" name="TextBox 9"/>
          <p:cNvSpPr txBox="1">
            <a:spLocks noChangeArrowheads="1"/>
          </p:cNvSpPr>
          <p:nvPr/>
        </p:nvSpPr>
        <p:spPr bwMode="auto">
          <a:xfrm>
            <a:off x="4114800" y="1752600"/>
            <a:ext cx="1600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1200" b="1" dirty="0">
                <a:solidFill>
                  <a:srgbClr val="0000FF"/>
                </a:solidFill>
              </a:rPr>
              <a:t>Moisture convergence (colors) and column integrated moisture transport (vectors) derived from the MERRA </a:t>
            </a:r>
            <a:r>
              <a:rPr lang="en-US" sz="1200" b="1" dirty="0" smtClean="0">
                <a:solidFill>
                  <a:srgbClr val="0000FF"/>
                </a:solidFill>
              </a:rPr>
              <a:t> for cases with  (left) and without (right) LLJs  for May-August 2001-2011.</a:t>
            </a:r>
            <a:endParaRPr lang="en-US" sz="1200" b="1" dirty="0">
              <a:solidFill>
                <a:srgbClr val="0000FF"/>
              </a:solidFill>
              <a:latin typeface="Arial" charset="0"/>
            </a:endParaRPr>
          </a:p>
        </p:txBody>
      </p:sp>
      <p:sp>
        <p:nvSpPr>
          <p:cNvPr id="3079" name="Rectangle 2"/>
          <p:cNvSpPr>
            <a:spLocks noChangeArrowheads="1"/>
          </p:cNvSpPr>
          <p:nvPr/>
        </p:nvSpPr>
        <p:spPr bwMode="auto">
          <a:xfrm>
            <a:off x="3810000" y="3657600"/>
            <a:ext cx="533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1313" indent="-287338" algn="ctr">
              <a:spcBef>
                <a:spcPct val="15000"/>
              </a:spcBef>
              <a:tabLst>
                <a:tab pos="338138" algn="l"/>
              </a:tabLst>
            </a:pPr>
            <a:r>
              <a:rPr lang="en-US" b="1" dirty="0"/>
              <a:t>Impact</a:t>
            </a:r>
          </a:p>
          <a:p>
            <a:pPr marL="341313" indent="-287338">
              <a:spcBef>
                <a:spcPct val="15000"/>
              </a:spcBef>
              <a:buFont typeface="Arial" charset="0"/>
              <a:buChar char="●"/>
              <a:tabLst>
                <a:tab pos="338138" algn="l"/>
              </a:tabLst>
            </a:pPr>
            <a:r>
              <a:rPr lang="en-US" sz="1600" dirty="0" smtClean="0"/>
              <a:t>Reanalyses are able to represent most aspects of the composite LLJ profile, but there are large discrepancies in the number of observed LLJs and those derived from re-analyses. </a:t>
            </a:r>
            <a:endParaRPr lang="en-US" sz="1600" dirty="0"/>
          </a:p>
          <a:p>
            <a:pPr marL="341313" indent="-287338">
              <a:spcBef>
                <a:spcPct val="15000"/>
              </a:spcBef>
              <a:buFont typeface="Arial" charset="0"/>
              <a:buChar char="●"/>
              <a:tabLst>
                <a:tab pos="338138" algn="l"/>
              </a:tabLst>
            </a:pPr>
            <a:r>
              <a:rPr lang="en-US" sz="1600" dirty="0" smtClean="0"/>
              <a:t>Underestimating the frequency of strong LLJs leads to an underestimation of the moisture transport. When a 10-year period is considered, the NARR and CSFR overestimate and MERRA underestimates the total moisture  transport, but all three underestimate the transport associated with strong  LLJs by factors ranging between 1.4 and 2.7. </a:t>
            </a:r>
            <a:endParaRPr lang="en-US" sz="1600" dirty="0"/>
          </a:p>
        </p:txBody>
      </p:sp>
      <p:pic>
        <p:nvPicPr>
          <p:cNvPr id="2" name="Picture 1" descr="Berg_et_al_LLJ_fig_17.pdf"/>
          <p:cNvPicPr>
            <a:picLocks noChangeAspect="1"/>
          </p:cNvPicPr>
          <p:nvPr/>
        </p:nvPicPr>
        <p:blipFill rotWithShape="1">
          <a:blip r:embed="rId3">
            <a:extLst>
              <a:ext uri="{28A0092B-C50C-407E-A947-70E740481C1C}">
                <a14:useLocalDpi xmlns:a14="http://schemas.microsoft.com/office/drawing/2010/main" val="0"/>
              </a:ext>
            </a:extLst>
          </a:blip>
          <a:srcRect l="14144" t="5521" r="35814" b="66978"/>
          <a:stretch/>
        </p:blipFill>
        <p:spPr>
          <a:xfrm>
            <a:off x="4979701" y="838199"/>
            <a:ext cx="4392899" cy="312420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4C6B92A3378AB42ABA05E855A577E4C" ma:contentTypeVersion="2" ma:contentTypeDescription="Create a new document." ma:contentTypeScope="" ma:versionID="aad76527b2f1f3f5d99c132c0da84091">
  <xsd:schema xmlns:xsd="http://www.w3.org/2001/XMLSchema" xmlns:xs="http://www.w3.org/2001/XMLSchema" xmlns:p="http://schemas.microsoft.com/office/2006/metadata/properties" xmlns:ns2="079988f7-7e0b-41ae-9b68-c2e871ce6e22" targetNamespace="http://schemas.microsoft.com/office/2006/metadata/properties" ma:root="true" ma:fieldsID="74536d26457afe77b03826b0dfd6b737" ns2:_="">
    <xsd:import namespace="079988f7-7e0b-41ae-9b68-c2e871ce6e2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988f7-7e0b-41ae-9b68-c2e871ce6e2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EB6A83-7598-48D2-99D6-BC7D97A6260A}">
  <ds:schemaRefs>
    <ds:schemaRef ds:uri="http://schemas.microsoft.com/office/2006/metadata/longProperties"/>
  </ds:schemaRefs>
</ds:datastoreItem>
</file>

<file path=customXml/itemProps2.xml><?xml version="1.0" encoding="utf-8"?>
<ds:datastoreItem xmlns:ds="http://schemas.openxmlformats.org/officeDocument/2006/customXml" ds:itemID="{62B84D36-148F-4254-B937-30F83CF6913B}">
  <ds:schemaRefs>
    <ds:schemaRef ds:uri="http://schemas.microsoft.com/sharepoint/events"/>
  </ds:schemaRefs>
</ds:datastoreItem>
</file>

<file path=customXml/itemProps3.xml><?xml version="1.0" encoding="utf-8"?>
<ds:datastoreItem xmlns:ds="http://schemas.openxmlformats.org/officeDocument/2006/customXml" ds:itemID="{A3CE996C-19CD-48CB-A9B0-63F14BF1DB1B}">
  <ds:schemaRefs>
    <ds:schemaRef ds:uri="http://schemas.microsoft.com/sharepoint/v3/contenttype/forms"/>
  </ds:schemaRefs>
</ds:datastoreItem>
</file>

<file path=customXml/itemProps4.xml><?xml version="1.0" encoding="utf-8"?>
<ds:datastoreItem xmlns:ds="http://schemas.openxmlformats.org/officeDocument/2006/customXml" ds:itemID="{772CB1C6-1040-4FEF-8F42-7A9B9593D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9988f7-7e0b-41ae-9b68-c2e871ce6e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DOE-Sample-Slide-Highlights-Template.pot</Template>
  <TotalTime>132</TotalTime>
  <Words>269</Words>
  <Application>Microsoft Office PowerPoint</Application>
  <PresentationFormat>On-screen Show (4:3)</PresentationFormat>
  <Paragraphs>13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DOE-Sample-Slide-Highlights-Template</vt:lpstr>
      <vt:lpstr>PowerPoint Presentation</vt:lpstr>
    </vt:vector>
  </TitlesOfParts>
  <Company>PNNL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JOvink</dc:creator>
  <cp:lastModifiedBy>JOvink</cp:lastModifiedBy>
  <cp:revision>17</cp:revision>
  <cp:lastPrinted>2011-05-11T17:30:12Z</cp:lastPrinted>
  <dcterms:created xsi:type="dcterms:W3CDTF">2012-10-05T18:57:41Z</dcterms:created>
  <dcterms:modified xsi:type="dcterms:W3CDTF">2015-10-05T17:14:22Z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EP6D6TSR2XSE-15-9</vt:lpwstr>
  </property>
  <property fmtid="{D5CDD505-2E9C-101B-9397-08002B2CF9AE}" pid="3" name="_dlc_DocIdItemGuid">
    <vt:lpwstr>911fad3e-52e2-4c13-bee4-bc40eaf09e24</vt:lpwstr>
  </property>
  <property fmtid="{D5CDD505-2E9C-101B-9397-08002B2CF9AE}" pid="4" name="_dlc_DocIdUrl">
    <vt:lpwstr>https://collaborate.pnl.gov/projects/asgc/research_highlights/_layouts/DocIdRedir.aspx?ID=EP6D6TSR2XSE-15-9, EP6D6TSR2XSE-15-9</vt:lpwstr>
  </property>
</Properties>
</file>