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2293E1-F99B-4F89-8199-B0793365C72F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8B6165-B611-49A3-A908-4B3B299DF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76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9F918C6-D4B9-437C-AB7E-5A1E07904C03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68184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A72FCF-1D5E-4C7F-AECD-B42FDB0A38AE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3A641-26D7-42B7-8448-300F1BD97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19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2FFE3B-B742-4252-A772-DFA8F866BA3C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B2A7-6AE5-4CA6-9D42-0BB65A9AD5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05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58B04C-5665-4F9A-A94B-CE1F6F238832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90C14-C3BC-4A7C-9C70-FD1F335FD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215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5123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3EAF2-3BE6-44D8-BD8D-AB5A2443D019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C5E85-2E0B-492E-B86A-25A098969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6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B8204A-93D7-427C-B64C-60CE82EF9C0E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8470D-291E-4ABC-BEE0-8D21D25B60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04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C589D2-CB6F-4AD5-B168-CAD41A20EDD5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FB42F-36DB-4C2C-A066-4B6290F62B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48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F058F2-23B4-4D6A-BE1F-F4D565A01159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08DB1-59A4-48DF-8C2E-01F46E6C1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95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E0F986-3E39-42AE-9A30-5426224C6026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D515A-9C67-436C-8D8A-5EBB0534E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81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4A62F-6F2B-4ECE-A163-6FC93FAD4339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67230-4938-4264-94A8-66072E865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38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764D2C-051F-4C56-A4FC-E0114BBBC11D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BD00D-5A16-4CE2-98FD-F34B97F4A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01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D8352-158A-49BA-B970-773BF63EDED0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EFD7B-D1C7-4405-945B-2B6B39E38E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60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85C69AC-7637-465A-946B-86607C34AC9F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1AECAE5-BA41-460C-959E-2D81653F82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3390/w712666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943710"/>
            <a:ext cx="3824689" cy="5380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/>
              <a:t>E</a:t>
            </a:r>
            <a:r>
              <a:rPr lang="en-US" sz="1600" dirty="0" smtClean="0"/>
              <a:t>valuate various sensitivity </a:t>
            </a:r>
            <a:r>
              <a:rPr lang="en-US" sz="1600" dirty="0"/>
              <a:t>analysis </a:t>
            </a:r>
            <a:r>
              <a:rPr lang="en-US" sz="1600" dirty="0" smtClean="0"/>
              <a:t>(SA) approaches for identifying </a:t>
            </a:r>
            <a:r>
              <a:rPr lang="en-US" sz="1600" dirty="0"/>
              <a:t>important parameters </a:t>
            </a:r>
            <a:r>
              <a:rPr lang="en-US" sz="1600" dirty="0" smtClean="0"/>
              <a:t>and understanding uncertainty propagation in </a:t>
            </a:r>
            <a:r>
              <a:rPr lang="en-US" sz="1600" dirty="0"/>
              <a:t>complex Earth system </a:t>
            </a:r>
            <a:r>
              <a:rPr lang="en-US" sz="1600" dirty="0" smtClean="0"/>
              <a:t>models</a:t>
            </a:r>
            <a:endParaRPr lang="en-US" altLang="en-US" sz="16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Sensitivity of simulated runoff and latent heat fluxes to hydrologic parameters in the </a:t>
            </a:r>
            <a:r>
              <a:rPr lang="en-US" sz="1600" dirty="0"/>
              <a:t>Community Land </a:t>
            </a:r>
            <a:r>
              <a:rPr lang="en-US" sz="1600" dirty="0" smtClean="0"/>
              <a:t>Model version 4 </a:t>
            </a:r>
            <a:r>
              <a:rPr lang="en-US" sz="1600" dirty="0"/>
              <a:t>(</a:t>
            </a:r>
            <a:r>
              <a:rPr lang="en-US" sz="1600" dirty="0" smtClean="0"/>
              <a:t>CLM4) were used as examples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Investigate four SA approaches including</a:t>
            </a:r>
          </a:p>
          <a:p>
            <a:pPr marL="365760" indent="-182880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 smtClean="0"/>
              <a:t>Analysis </a:t>
            </a:r>
            <a:r>
              <a:rPr lang="en-US" sz="1600" dirty="0"/>
              <a:t>of </a:t>
            </a:r>
            <a:r>
              <a:rPr lang="en-US" sz="1600" dirty="0" smtClean="0"/>
              <a:t>variance </a:t>
            </a:r>
            <a:r>
              <a:rPr lang="en-US" sz="1600" dirty="0"/>
              <a:t>based on </a:t>
            </a:r>
            <a:r>
              <a:rPr lang="en-US" sz="1600" dirty="0" smtClean="0"/>
              <a:t>the </a:t>
            </a:r>
            <a:r>
              <a:rPr lang="en-US" sz="1600" dirty="0"/>
              <a:t>generalized linear </a:t>
            </a:r>
            <a:r>
              <a:rPr lang="en-US" sz="1600" dirty="0" smtClean="0"/>
              <a:t>model;</a:t>
            </a:r>
          </a:p>
          <a:p>
            <a:pPr marL="365760" indent="-182880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 smtClean="0"/>
              <a:t>Generalized cross validation </a:t>
            </a:r>
            <a:r>
              <a:rPr lang="en-US" sz="1600" dirty="0"/>
              <a:t>based on the multivariate adaptive regression splines </a:t>
            </a:r>
            <a:r>
              <a:rPr lang="en-US" sz="1600" dirty="0" smtClean="0"/>
              <a:t>model;</a:t>
            </a:r>
          </a:p>
          <a:p>
            <a:pPr marL="365760" indent="-182880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 smtClean="0"/>
              <a:t>Standardized regression based </a:t>
            </a:r>
            <a:r>
              <a:rPr lang="en-US" sz="1600" dirty="0"/>
              <a:t>on a linear regression model, and </a:t>
            </a:r>
            <a:endParaRPr lang="en-US" sz="1600" dirty="0" smtClean="0"/>
          </a:p>
          <a:p>
            <a:pPr marL="365760" indent="-182880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 smtClean="0"/>
              <a:t>Analysis </a:t>
            </a:r>
            <a:r>
              <a:rPr lang="en-US" sz="1600" dirty="0"/>
              <a:t>of variance based on support vector </a:t>
            </a:r>
            <a:r>
              <a:rPr lang="en-US" sz="1600" dirty="0" smtClean="0"/>
              <a:t>machine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 smtClean="0"/>
              <a:t>Simulating </a:t>
            </a:r>
            <a:r>
              <a:rPr lang="en-US" sz="2400" b="1" dirty="0"/>
              <a:t>Hydrologic Flux Sensitivity to Model Parameters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in </a:t>
            </a:r>
            <a:r>
              <a:rPr lang="en-US" sz="2400" b="1" dirty="0"/>
              <a:t>the Community Land Model</a:t>
            </a:r>
            <a:endParaRPr lang="en-US" sz="24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28600" y="6457890"/>
            <a:ext cx="8534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1000" dirty="0" err="1" smtClean="0"/>
              <a:t>Bao</a:t>
            </a:r>
            <a:r>
              <a:rPr lang="en-US" sz="1000" dirty="0" smtClean="0"/>
              <a:t> J, Z </a:t>
            </a:r>
            <a:r>
              <a:rPr lang="en-US" sz="1000" dirty="0"/>
              <a:t>Hou, </a:t>
            </a:r>
            <a:r>
              <a:rPr lang="en-US" sz="1000" dirty="0" smtClean="0"/>
              <a:t>M </a:t>
            </a:r>
            <a:r>
              <a:rPr lang="en-US" sz="1000" dirty="0"/>
              <a:t>Huang, </a:t>
            </a:r>
            <a:r>
              <a:rPr lang="en-US" sz="1000" dirty="0" smtClean="0"/>
              <a:t>Y </a:t>
            </a:r>
            <a:r>
              <a:rPr lang="en-US" sz="1000" dirty="0"/>
              <a:t>Liu. </a:t>
            </a:r>
            <a:r>
              <a:rPr lang="en-US" sz="1000" dirty="0" smtClean="0"/>
              <a:t>2015. “On </a:t>
            </a:r>
            <a:r>
              <a:rPr lang="en-US" sz="1000" dirty="0"/>
              <a:t>Approaches to Analyze the Sensitivity of Simulated Hydrologic Fluxes to Model Parameters in the Community Land </a:t>
            </a:r>
            <a:r>
              <a:rPr lang="en-US" sz="1000" dirty="0" smtClean="0"/>
              <a:t>Model.” </a:t>
            </a:r>
            <a:r>
              <a:rPr lang="en-US" sz="1000" i="1" dirty="0"/>
              <a:t>Water</a:t>
            </a:r>
            <a:r>
              <a:rPr lang="en-US" sz="1000" dirty="0"/>
              <a:t> </a:t>
            </a:r>
            <a:r>
              <a:rPr lang="en-US" sz="1000" dirty="0" smtClean="0"/>
              <a:t> </a:t>
            </a:r>
            <a:r>
              <a:rPr lang="en-US" sz="1000" dirty="0"/>
              <a:t>7(12</a:t>
            </a:r>
            <a:r>
              <a:rPr lang="en-US" sz="1000" dirty="0" smtClean="0"/>
              <a:t>): </a:t>
            </a:r>
            <a:r>
              <a:rPr lang="en-US" sz="1000" dirty="0"/>
              <a:t>6810-6826. DOI:</a:t>
            </a:r>
            <a:r>
              <a:rPr lang="en-US" sz="1000" dirty="0">
                <a:hlinkClick r:id="rId3"/>
              </a:rPr>
              <a:t>10.3390/w7126662</a:t>
            </a:r>
            <a:endParaRPr lang="en-US" sz="1000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24789" y="609600"/>
            <a:ext cx="4152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0033CC"/>
                </a:solidFill>
                <a:latin typeface="+mn-lt"/>
                <a:cs typeface="+mn-cs"/>
              </a:rPr>
              <a:t>Sensitivity scores for different response variables/metrics and SA approaches</a:t>
            </a:r>
            <a:endParaRPr lang="en-US" altLang="en-US" sz="1400" b="1" dirty="0">
              <a:solidFill>
                <a:srgbClr val="0033CC"/>
              </a:solidFill>
              <a:latin typeface="+mn-lt"/>
              <a:cs typeface="+mn-cs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4038600" y="3505200"/>
            <a:ext cx="5105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Systematic evaluation of various </a:t>
            </a:r>
            <a:r>
              <a:rPr lang="en-US" sz="1600" dirty="0"/>
              <a:t>widely-accepted SA methods </a:t>
            </a:r>
            <a:r>
              <a:rPr lang="en-US" sz="1600" dirty="0" smtClean="0"/>
              <a:t>and guidance </a:t>
            </a:r>
            <a:r>
              <a:rPr lang="en-US" sz="1600" dirty="0"/>
              <a:t>on the optimal SA </a:t>
            </a:r>
            <a:r>
              <a:rPr lang="en-US" sz="1600" dirty="0" smtClean="0"/>
              <a:t>approaches; 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SA approaches show consistent measures </a:t>
            </a:r>
            <a:r>
              <a:rPr lang="en-US" sz="1600" dirty="0"/>
              <a:t>of </a:t>
            </a:r>
            <a:r>
              <a:rPr lang="en-US" sz="1600" dirty="0" smtClean="0"/>
              <a:t>major hydrologic  parameters impacts </a:t>
            </a:r>
            <a:r>
              <a:rPr lang="en-US" sz="1600" dirty="0"/>
              <a:t>on response variables, but with differences in the relative contributions, particularly for the secondary </a:t>
            </a:r>
            <a:r>
              <a:rPr lang="en-US" sz="1600" dirty="0" smtClean="0"/>
              <a:t>parameters; 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/>
              <a:t>The effects of linear, interaction, and high-order terms of input variables are explored and narrowed down to fewer terms to provide guidance on model optimization strategy.</a:t>
            </a:r>
            <a:endParaRPr lang="en-US" alt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143000"/>
            <a:ext cx="4876800" cy="27013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</Template>
  <TotalTime>443</TotalTime>
  <Words>226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16</cp:revision>
  <cp:lastPrinted>2011-05-11T17:30:12Z</cp:lastPrinted>
  <dcterms:created xsi:type="dcterms:W3CDTF">2016-03-25T18:49:17Z</dcterms:created>
  <dcterms:modified xsi:type="dcterms:W3CDTF">2016-05-06T18:02:25Z</dcterms:modified>
</cp:coreProperties>
</file>