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ing Yang" initials="" lastIdx="1" clrIdx="0"/>
  <p:cmAuthor id="1" name="JOvink" initials="JDO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73" autoAdjust="0"/>
  </p:normalViewPr>
  <p:slideViewPr>
    <p:cSldViewPr>
      <p:cViewPr varScale="1">
        <p:scale>
          <a:sx n="82" d="100"/>
          <a:sy n="82" d="100"/>
        </p:scale>
        <p:origin x="-12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6A0A1DE-D870-DB42-ACFF-C6A21BFDD130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459D73B-A2CD-BD4C-8BA4-6C297158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4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EB4A-3363-EE43-A03E-DDF06B8604A8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7613-07A4-964D-9815-842C7BC8E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5AE5-1887-F84F-A1CF-FC7140F03B2D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2588-A221-0D4B-8BC8-3CF998DFC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1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ACAC-4666-B74C-A316-38B873BDA2E6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5347-DF62-0544-A733-01C69B89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A59D-77D6-4B4A-AF21-95F2A39D9350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3FED-5DD2-9148-89E9-A8DB815BF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28E8-E20C-4C41-92CC-BB17470C15F8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4865-9B1F-9340-80C0-0F06114FA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1369-A830-7E4F-AB93-A03CCFF505E6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BC71E-567D-2F4E-A9EB-CDF36B0B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243F-74B6-C14B-AFBE-E6B2325812EA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43B6-5B56-394D-B18B-7FA80DCF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5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535A-2784-0746-871B-83FDC1FF5E85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7FC8-E37A-AB45-A672-A7D4C7B6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D729-6E3F-5043-BE7D-C795AF63F443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07AB-064F-5041-85B9-4E55FE25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DB5-F0B5-EA4B-8E93-8032BCAF8D08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241-B4E7-844E-A24F-9B3A9EAA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1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209-3525-1E47-9759-91729324B05E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81BB-BB07-CC4D-92A1-5EB76ED2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" y="838200"/>
            <a:ext cx="3581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  <a:endParaRPr lang="en-US" sz="15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Understand </a:t>
            </a:r>
            <a:r>
              <a:rPr lang="en-US" sz="1500" dirty="0">
                <a:latin typeface="Calibri" pitchFamily="34" charset="0"/>
                <a:ea typeface="+mn-ea"/>
                <a:cs typeface="Arial" pitchFamily="34" charset="0"/>
              </a:rPr>
              <a:t>the observed changes in pre-monsoon tropical cyclone activity in the Bay of Bengal during 1979-2014 and explore the impact of remote teleconnection mechanisms</a:t>
            </a: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.</a:t>
            </a:r>
            <a:endParaRPr lang="en-US" sz="15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8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5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Analyzed observed TC track data from the US Navy’s Joint Typhoon Warning Center.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Used ERA-Interim atmospheric reanalysis data to compute the GPI, monsoon index (Delta TT) and to understand tropical wave dynamics.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Calibri" pitchFamily="34" charset="0"/>
                <a:ea typeface="+mn-ea"/>
                <a:cs typeface="Arial" pitchFamily="34" charset="0"/>
              </a:rPr>
              <a:t>Used output from 15 different CMIP5 climate models to verify the relationship between the GPI and the large-scale TC environment and to project potential future changes in TC activity.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500" dirty="0" smtClean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21907" y="5972134"/>
            <a:ext cx="3618722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Balaguru </a:t>
            </a:r>
            <a:r>
              <a:rPr lang="en-US" sz="1000" dirty="0"/>
              <a:t>K, </a:t>
            </a:r>
            <a:r>
              <a:rPr lang="en-US" sz="1000" dirty="0" smtClean="0"/>
              <a:t>LR Leung, J Liu and GR Foltz. 2016. “A </a:t>
            </a:r>
            <a:r>
              <a:rPr lang="en-US" sz="1000" dirty="0"/>
              <a:t>M</a:t>
            </a:r>
            <a:r>
              <a:rPr lang="en-US" sz="1000" dirty="0" smtClean="0"/>
              <a:t>eridional Dipole in </a:t>
            </a:r>
            <a:r>
              <a:rPr lang="en-US" sz="1000" dirty="0" err="1"/>
              <a:t>P</a:t>
            </a:r>
            <a:r>
              <a:rPr lang="en-US" sz="1000" dirty="0" err="1" smtClean="0"/>
              <a:t>remonsoon</a:t>
            </a:r>
            <a:r>
              <a:rPr lang="en-US" sz="1000" dirty="0" smtClean="0"/>
              <a:t> Bay of Bengal Tropical </a:t>
            </a:r>
            <a:r>
              <a:rPr lang="en-US" sz="1000" dirty="0"/>
              <a:t>C</a:t>
            </a:r>
            <a:r>
              <a:rPr lang="en-US" sz="1000" dirty="0" smtClean="0"/>
              <a:t>yclone </a:t>
            </a:r>
            <a:r>
              <a:rPr lang="en-US" sz="1000" dirty="0"/>
              <a:t>A</a:t>
            </a:r>
            <a:r>
              <a:rPr lang="en-US" sz="1000" dirty="0" smtClean="0"/>
              <a:t>ctivity </a:t>
            </a:r>
            <a:r>
              <a:rPr lang="en-US" sz="1000" dirty="0"/>
              <a:t>I</a:t>
            </a:r>
            <a:r>
              <a:rPr lang="en-US" sz="1000" dirty="0" smtClean="0"/>
              <a:t>nduced by ENSO.</a:t>
            </a:r>
            <a:r>
              <a:rPr lang="en-US" sz="1000" dirty="0"/>
              <a:t>” </a:t>
            </a:r>
            <a:r>
              <a:rPr lang="en-US" sz="1000" i="1" dirty="0" smtClean="0"/>
              <a:t>Journal of Geophysical Research</a:t>
            </a:r>
            <a:r>
              <a:rPr lang="en-US" sz="1000" i="1" smtClean="0"/>
              <a:t>: </a:t>
            </a:r>
            <a:r>
              <a:rPr lang="en-US" sz="1000" i="1" smtClean="0"/>
              <a:t>Atmospheres 121. </a:t>
            </a:r>
            <a:r>
              <a:rPr lang="fr-FR" sz="1000" smtClean="0"/>
              <a:t> </a:t>
            </a:r>
            <a:r>
              <a:rPr lang="fr-FR" sz="1000" dirty="0" smtClean="0"/>
              <a:t>DOI:10.1002/2016JD024936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114800" y="4267200"/>
            <a:ext cx="5029200" cy="23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  <a:endParaRPr lang="en-US" sz="1500" b="1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Monsoon circulation changes induce a meridional dipole in pre-monsoon Bay of Bengal TC activity through changes in humidity, relative vorticity and vertical wind shear. 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These changes in monsoon circulation are forced remotely by ENSO and the associated tropical wave dynamics.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Most climate models rightly reproduce the link between ENSO and pre-monsoon Bay of Bengal TC activity through the monsoon circulation.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2895600"/>
            <a:ext cx="4841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Left panel: Correlation between the GPI </a:t>
            </a:r>
            <a:r>
              <a:rPr lang="en-US" sz="1200" b="1" dirty="0">
                <a:solidFill>
                  <a:srgbClr val="0000FF"/>
                </a:solidFill>
              </a:rPr>
              <a:t>and </a:t>
            </a:r>
            <a:r>
              <a:rPr lang="en-US" sz="1200" b="1" dirty="0" smtClean="0">
                <a:solidFill>
                  <a:srgbClr val="0000FF"/>
                </a:solidFill>
              </a:rPr>
              <a:t>the meridional </a:t>
            </a:r>
            <a:r>
              <a:rPr lang="en-US" sz="1200" b="1" dirty="0">
                <a:solidFill>
                  <a:srgbClr val="0000FF"/>
                </a:solidFill>
              </a:rPr>
              <a:t>tropospheric temperature </a:t>
            </a:r>
            <a:r>
              <a:rPr lang="en-US" sz="1200" b="1" dirty="0" smtClean="0">
                <a:solidFill>
                  <a:srgbClr val="0000FF"/>
                </a:solidFill>
              </a:rPr>
              <a:t>gradient (Delta TT), an index representing the strength of the monsoon circulation, for May-June and for the period 1979-2013. The dipole in TC activity is clearly seen. Stippling indicates regions where the correlation is statistically significant at the 95% level. Right panel: Scatter between Delta TT (Y-axis) and the ENSO index (X-axis). Correlation coefficient is -0.65, which is significant at the 95% level.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37981"/>
            <a:ext cx="87630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300" b="1" dirty="0" smtClean="0"/>
              <a:t>ENSO Induces a North-south Dipole in Pre-monsoon Bay of Bengal Tropical Cyclone Activity</a:t>
            </a:r>
            <a:endParaRPr lang="en-US" sz="2300" b="1" dirty="0"/>
          </a:p>
        </p:txBody>
      </p:sp>
      <p:pic>
        <p:nvPicPr>
          <p:cNvPr id="12" name="Picture 11" descr="ONI(may-june) - Delta TT(may-june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823" y="609600"/>
            <a:ext cx="2634177" cy="2209800"/>
          </a:xfrm>
          <a:prstGeom prst="rect">
            <a:avLst/>
          </a:prstGeom>
        </p:spPr>
      </p:pic>
      <p:pic>
        <p:nvPicPr>
          <p:cNvPr id="5" name="Picture 4" descr="Screen Shot 2016-08-06 at 8.34.53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57266"/>
            <a:ext cx="2638707" cy="2162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6088</TotalTime>
  <Words>306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88</cp:revision>
  <cp:lastPrinted>2011-05-11T17:30:12Z</cp:lastPrinted>
  <dcterms:created xsi:type="dcterms:W3CDTF">2012-10-05T18:57:41Z</dcterms:created>
  <dcterms:modified xsi:type="dcterms:W3CDTF">2016-09-13T01:01:26Z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