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5DB206-2151-4C39-802A-B09C291FBFD3}" type="datetimeFigureOut">
              <a:rPr lang="en-US" smtClean="0"/>
              <a:t>9/7/2016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F1F292-30EB-4494-9695-02F6624055EB}" type="slidenum">
              <a:rPr lang="en-US" smtClean="0"/>
              <a:t>‹#›</a:t>
            </a:fld>
            <a:endParaRPr lang="en-US"/>
          </a:p>
        </p:txBody>
      </p:sp>
    </p:spTree>
    <p:extLst>
      <p:ext uri="{BB962C8B-B14F-4D97-AF65-F5344CB8AC3E}">
        <p14:creationId xmlns:p14="http://schemas.microsoft.com/office/powerpoint/2010/main" val="3943100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11E1E1C1-0B9B-214B-9D54-6DDB3219E218}" type="slidenum">
              <a:rPr lang="en-US" sz="1200"/>
              <a:pPr eaLnBrk="1" hangingPunct="1"/>
              <a:t>1</a:t>
            </a:fld>
            <a:endParaRPr lang="en-US" sz="1200"/>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a:latin typeface="Calibri" charset="0"/>
              </a:rPr>
              <a:t>http://</a:t>
            </a:r>
            <a:r>
              <a:rPr lang="en-US" sz="1000" smtClean="0">
                <a:latin typeface="Calibri" charset="0"/>
              </a:rPr>
              <a:t>www.pnnl.gov/science/highlights/highlights.asp?division=749</a:t>
            </a:r>
            <a:endParaRPr lang="en-US" sz="1000">
              <a:latin typeface="Calibri" charset="0"/>
            </a:endParaRPr>
          </a:p>
        </p:txBody>
      </p:sp>
    </p:spTree>
    <p:extLst>
      <p:ext uri="{BB962C8B-B14F-4D97-AF65-F5344CB8AC3E}">
        <p14:creationId xmlns:p14="http://schemas.microsoft.com/office/powerpoint/2010/main" val="2149201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349929363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cs typeface="Arial" charset="0"/>
              </a:defRPr>
            </a:lvl1pPr>
          </a:lstStyle>
          <a:p>
            <a:pPr>
              <a:defRPr/>
            </a:pPr>
            <a:fld id="{F8DD87F6-3120-7F42-96A9-34FB16BD2012}" type="datetimeFigureOut">
              <a:rPr lang="en-US"/>
              <a:pPr>
                <a:defRPr/>
              </a:pPr>
              <a:t>9/7/2016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cs typeface="Arial" charset="0"/>
              </a:defRPr>
            </a:lvl1pPr>
          </a:lstStyle>
          <a:p>
            <a:pPr>
              <a:defRPr/>
            </a:pPr>
            <a:fld id="{7072665F-578E-2A44-BB8D-2C8DE1E9E1BD}" type="slidenum">
              <a:rPr lang="en-US"/>
              <a:pPr>
                <a:defRPr/>
              </a:pPr>
              <a:t>‹#›</a:t>
            </a:fld>
            <a:endParaRPr lang="en-US"/>
          </a:p>
        </p:txBody>
      </p:sp>
    </p:spTree>
    <p:extLst>
      <p:ext uri="{BB962C8B-B14F-4D97-AF65-F5344CB8AC3E}">
        <p14:creationId xmlns:p14="http://schemas.microsoft.com/office/powerpoint/2010/main" val="411949952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p>
        </p:txBody>
      </p:sp>
      <p:sp>
        <p:nvSpPr>
          <p:cNvPr id="3075" name="Rectangle 4"/>
          <p:cNvSpPr>
            <a:spLocks noChangeArrowheads="1"/>
          </p:cNvSpPr>
          <p:nvPr/>
        </p:nvSpPr>
        <p:spPr bwMode="auto">
          <a:xfrm>
            <a:off x="152400" y="685800"/>
            <a:ext cx="39624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t>Objective</a:t>
            </a:r>
          </a:p>
          <a:p>
            <a:pPr marL="285750" indent="-285750">
              <a:spcBef>
                <a:spcPct val="15000"/>
              </a:spcBef>
              <a:buFont typeface="Arial" pitchFamily="34" charset="0"/>
              <a:buChar char="●"/>
              <a:defRPr/>
            </a:pPr>
            <a:r>
              <a:rPr lang="en-US" sz="1500" dirty="0" smtClean="0">
                <a:latin typeface="Calibri" pitchFamily="34" charset="0"/>
                <a:ea typeface="+mn-ea"/>
                <a:cs typeface="Arial" pitchFamily="34" charset="0"/>
              </a:rPr>
              <a:t>Estimate changes in future hurricane intensity based on the observed relationship between the mean Potential Intensity (PI) conditions experienced by hurricanes and their observed lifetime maximum intensity, and changes in mean PI conditions projected by climate models</a:t>
            </a:r>
          </a:p>
          <a:p>
            <a:pPr marL="285750" indent="-285750">
              <a:spcBef>
                <a:spcPct val="15000"/>
              </a:spcBef>
              <a:buFont typeface="Arial" pitchFamily="34" charset="0"/>
              <a:buChar char="●"/>
              <a:defRPr/>
            </a:pPr>
            <a:r>
              <a:rPr lang="en-US" sz="1500" dirty="0" smtClean="0">
                <a:latin typeface="Calibri" pitchFamily="34" charset="0"/>
                <a:ea typeface="+mn-ea"/>
                <a:cs typeface="Arial" pitchFamily="34" charset="0"/>
              </a:rPr>
              <a:t>Examine the impact of these hurricane intensity changes on future storm surge</a:t>
            </a:r>
          </a:p>
          <a:p>
            <a:pPr marL="231775" indent="-231775" algn="ctr">
              <a:spcBef>
                <a:spcPct val="15000"/>
              </a:spcBef>
              <a:defRPr/>
            </a:pPr>
            <a:r>
              <a:rPr lang="en-US" b="1" dirty="0" smtClean="0"/>
              <a:t>Approach</a:t>
            </a:r>
          </a:p>
          <a:p>
            <a:pPr marL="285750" indent="-285750">
              <a:spcBef>
                <a:spcPct val="15000"/>
              </a:spcBef>
              <a:buFont typeface="Arial" pitchFamily="34" charset="0"/>
              <a:buChar char="●"/>
              <a:defRPr/>
            </a:pPr>
            <a:r>
              <a:rPr lang="en-US" sz="1500" dirty="0" smtClean="0">
                <a:latin typeface="Calibri" pitchFamily="34" charset="0"/>
                <a:ea typeface="+mn-ea"/>
                <a:cs typeface="Arial" pitchFamily="34" charset="0"/>
              </a:rPr>
              <a:t>Correlated mean PI conditions for Atlantic hurricanes, based on NCEP-DOE 2 reanalysis and NOAA SST data, with corresponding lifetime maximum intensities</a:t>
            </a:r>
          </a:p>
          <a:p>
            <a:pPr marL="285750" indent="-285750">
              <a:spcBef>
                <a:spcPct val="15000"/>
              </a:spcBef>
              <a:buFont typeface="Arial" pitchFamily="34" charset="0"/>
              <a:buChar char="●"/>
              <a:defRPr/>
            </a:pPr>
            <a:r>
              <a:rPr lang="en-US" sz="1500" dirty="0" smtClean="0">
                <a:latin typeface="Calibri" pitchFamily="34" charset="0"/>
                <a:ea typeface="+mn-ea"/>
                <a:cs typeface="Arial" pitchFamily="34" charset="0"/>
              </a:rPr>
              <a:t>Estimated projected changes in Atlantic hurricane intensity using historical hurricane tracks and 10 different CMIP5 climate models under the RCP4.5 scenario</a:t>
            </a:r>
          </a:p>
          <a:p>
            <a:pPr marL="285750" indent="-285750">
              <a:spcBef>
                <a:spcPct val="15000"/>
              </a:spcBef>
              <a:buFont typeface="Arial" pitchFamily="34" charset="0"/>
              <a:buChar char="●"/>
              <a:defRPr/>
            </a:pPr>
            <a:r>
              <a:rPr lang="en-US" sz="1500" dirty="0" smtClean="0">
                <a:latin typeface="Calibri" pitchFamily="34" charset="0"/>
                <a:ea typeface="+mn-ea"/>
                <a:cs typeface="Arial" pitchFamily="34" charset="0"/>
              </a:rPr>
              <a:t>Evaluated impact of hurricane intensity changes</a:t>
            </a:r>
            <a:r>
              <a:rPr lang="en-US" sz="1500" dirty="0" smtClean="0">
                <a:latin typeface="Calibri" pitchFamily="34" charset="0"/>
                <a:cs typeface="Arial" pitchFamily="34" charset="0"/>
              </a:rPr>
              <a:t> </a:t>
            </a:r>
            <a:r>
              <a:rPr lang="en-US" sz="1500" dirty="0">
                <a:latin typeface="Calibri" pitchFamily="34" charset="0"/>
                <a:cs typeface="Arial" pitchFamily="34" charset="0"/>
              </a:rPr>
              <a:t>using the Sea, Lake and Overland Surges from Hurricanes (SLOSH) model and the tracks of </a:t>
            </a:r>
            <a:r>
              <a:rPr lang="en-US" sz="1500" dirty="0" smtClean="0">
                <a:latin typeface="Calibri" pitchFamily="34" charset="0"/>
                <a:cs typeface="Arial" pitchFamily="34" charset="0"/>
              </a:rPr>
              <a:t>5 historical hurricanes that made landfall in the Gulf of Mexico and Florida</a:t>
            </a:r>
            <a:endParaRPr lang="en-US" sz="1500" dirty="0" smtClean="0">
              <a:latin typeface="Calibri" pitchFamily="34" charset="0"/>
              <a:ea typeface="+mn-ea"/>
              <a:cs typeface="Arial" pitchFamily="34" charset="0"/>
            </a:endParaRPr>
          </a:p>
        </p:txBody>
      </p:sp>
      <p:sp>
        <p:nvSpPr>
          <p:cNvPr id="14340" name="Text Box 6"/>
          <p:cNvSpPr txBox="1">
            <a:spLocks noChangeArrowheads="1"/>
          </p:cNvSpPr>
          <p:nvPr/>
        </p:nvSpPr>
        <p:spPr bwMode="auto">
          <a:xfrm>
            <a:off x="4267200" y="6304002"/>
            <a:ext cx="48006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000" dirty="0"/>
              <a:t>Balaguru K, </a:t>
            </a:r>
            <a:r>
              <a:rPr lang="en-US" sz="1000" dirty="0" smtClean="0"/>
              <a:t>DR Judi and </a:t>
            </a:r>
            <a:r>
              <a:rPr lang="en-US" sz="1000" dirty="0"/>
              <a:t>LR </a:t>
            </a:r>
            <a:r>
              <a:rPr lang="en-US" sz="1000" dirty="0" smtClean="0"/>
              <a:t>Leung. 2016. “Future Hurricane Storm </a:t>
            </a:r>
            <a:r>
              <a:rPr lang="en-US" sz="1000" dirty="0"/>
              <a:t>S</a:t>
            </a:r>
            <a:r>
              <a:rPr lang="en-US" sz="1000" dirty="0" smtClean="0"/>
              <a:t>urge </a:t>
            </a:r>
            <a:r>
              <a:rPr lang="en-US" sz="1000" dirty="0"/>
              <a:t>R</a:t>
            </a:r>
            <a:r>
              <a:rPr lang="en-US" sz="1000" dirty="0" smtClean="0"/>
              <a:t>isk for the U.S. Gulf and Florida Coasts </a:t>
            </a:r>
            <a:r>
              <a:rPr lang="en-US" sz="1000" dirty="0"/>
              <a:t>B</a:t>
            </a:r>
            <a:r>
              <a:rPr lang="en-US" sz="1000" dirty="0" smtClean="0"/>
              <a:t>ased on </a:t>
            </a:r>
            <a:r>
              <a:rPr lang="en-US" sz="1000" dirty="0"/>
              <a:t>P</a:t>
            </a:r>
            <a:r>
              <a:rPr lang="en-US" sz="1000" dirty="0" smtClean="0"/>
              <a:t>rojections of Thermodynamic </a:t>
            </a:r>
            <a:r>
              <a:rPr lang="en-US" sz="1000" dirty="0"/>
              <a:t>P</a:t>
            </a:r>
            <a:r>
              <a:rPr lang="en-US" sz="1000" dirty="0" smtClean="0"/>
              <a:t>otential </a:t>
            </a:r>
            <a:r>
              <a:rPr lang="en-US" sz="1000" dirty="0"/>
              <a:t>I</a:t>
            </a:r>
            <a:r>
              <a:rPr lang="en-US" sz="1000" dirty="0" smtClean="0"/>
              <a:t>ntensity.” </a:t>
            </a:r>
            <a:r>
              <a:rPr lang="en-US" sz="1000" i="1" dirty="0" smtClean="0"/>
              <a:t>Climatic Change</a:t>
            </a:r>
            <a:r>
              <a:rPr lang="en-US" sz="1000" dirty="0" smtClean="0"/>
              <a:t>, </a:t>
            </a:r>
            <a:r>
              <a:rPr lang="fr-FR" sz="1000" dirty="0" smtClean="0"/>
              <a:t>DOI:10.1007/s10584-016-1728-8.</a:t>
            </a:r>
            <a:endParaRPr lang="en-US" sz="1000" dirty="0"/>
          </a:p>
        </p:txBody>
      </p:sp>
      <p:sp>
        <p:nvSpPr>
          <p:cNvPr id="14341" name="Rectangle 2"/>
          <p:cNvSpPr>
            <a:spLocks noChangeArrowheads="1"/>
          </p:cNvSpPr>
          <p:nvPr/>
        </p:nvSpPr>
        <p:spPr bwMode="auto">
          <a:xfrm>
            <a:off x="3962400" y="4724400"/>
            <a:ext cx="5153879" cy="148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a:spcBef>
                <a:spcPct val="15000"/>
              </a:spcBef>
              <a:tabLst>
                <a:tab pos="338138" algn="l"/>
              </a:tabLst>
            </a:pPr>
            <a:r>
              <a:rPr lang="en-US" b="1" dirty="0" smtClean="0"/>
              <a:t>Impact</a:t>
            </a:r>
            <a:endParaRPr lang="en-US" sz="1500" b="1" dirty="0"/>
          </a:p>
          <a:p>
            <a:pPr marL="341313" indent="-287338">
              <a:spcBef>
                <a:spcPct val="15000"/>
              </a:spcBef>
              <a:buFont typeface="Arial" charset="0"/>
              <a:buChar char="●"/>
              <a:tabLst>
                <a:tab pos="338138" algn="l"/>
              </a:tabLst>
            </a:pPr>
            <a:r>
              <a:rPr lang="en-US" sz="1500" dirty="0"/>
              <a:t>L</a:t>
            </a:r>
            <a:r>
              <a:rPr lang="en-US" sz="1500" dirty="0" smtClean="0"/>
              <a:t>ifetime maximum intensities of Atlantic hurricanes may increase by 4±1.3%, consistent with projections from dynamical downscaling studies</a:t>
            </a:r>
          </a:p>
          <a:p>
            <a:pPr marL="341313" indent="-287338">
              <a:spcBef>
                <a:spcPct val="15000"/>
              </a:spcBef>
              <a:buFont typeface="Arial" charset="0"/>
              <a:buChar char="●"/>
              <a:tabLst>
                <a:tab pos="338138" algn="l"/>
              </a:tabLst>
            </a:pPr>
            <a:r>
              <a:rPr lang="en-US" sz="1500" dirty="0" smtClean="0"/>
              <a:t>Increased storm surge due to increased hurricane intensities is about 10% of surge due to sea level rise.</a:t>
            </a:r>
          </a:p>
        </p:txBody>
      </p:sp>
      <p:sp>
        <p:nvSpPr>
          <p:cNvPr id="2" name="TextBox 1"/>
          <p:cNvSpPr txBox="1"/>
          <p:nvPr/>
        </p:nvSpPr>
        <p:spPr>
          <a:xfrm>
            <a:off x="4302058" y="3664803"/>
            <a:ext cx="4841942" cy="1015663"/>
          </a:xfrm>
          <a:prstGeom prst="rect">
            <a:avLst/>
          </a:prstGeom>
          <a:noFill/>
        </p:spPr>
        <p:txBody>
          <a:bodyPr wrap="square" rtlCol="0">
            <a:spAutoFit/>
          </a:bodyPr>
          <a:lstStyle/>
          <a:p>
            <a:r>
              <a:rPr lang="en-US" sz="1200" b="1" dirty="0" smtClean="0">
                <a:solidFill>
                  <a:srgbClr val="0000FF"/>
                </a:solidFill>
              </a:rPr>
              <a:t>Left: Scatter between mean PI conditions experienced by Atlantic hurricanes (X-axis) with the observed lifetime maximum intensities (Y-axis). Top right: Probability distribution functions of PI conditions experienced by Atlantic hurricanes based on CMIP5 models. Bottom right: Tracks of 5 historical hurricanes used with the SLOSH model.</a:t>
            </a:r>
            <a:endParaRPr lang="en-US" sz="1200" b="1" dirty="0">
              <a:solidFill>
                <a:srgbClr val="0000FF"/>
              </a:solidFill>
            </a:endParaRPr>
          </a:p>
        </p:txBody>
      </p:sp>
      <p:sp>
        <p:nvSpPr>
          <p:cNvPr id="3076" name="Rectangle 5"/>
          <p:cNvSpPr>
            <a:spLocks noChangeArrowheads="1"/>
          </p:cNvSpPr>
          <p:nvPr/>
        </p:nvSpPr>
        <p:spPr bwMode="auto">
          <a:xfrm>
            <a:off x="0" y="0"/>
            <a:ext cx="914400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300" b="1" dirty="0" smtClean="0"/>
              <a:t>Thermodynamic Potential Intensity Projects Future Hurricane Storm Surge Risk for U.S. Gulf coasts</a:t>
            </a:r>
            <a:endParaRPr lang="en-US" sz="2300" b="1" strike="sngStrike" dirty="0"/>
          </a:p>
        </p:txBody>
      </p:sp>
      <p:pic>
        <p:nvPicPr>
          <p:cNvPr id="3" name="Picture 2" descr="Screen Shot 2016-08-06 at 9.06.49 PM.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91000" y="761999"/>
            <a:ext cx="1600200" cy="2956397"/>
          </a:xfrm>
          <a:prstGeom prst="rect">
            <a:avLst/>
          </a:prstGeom>
        </p:spPr>
      </p:pic>
      <p:pic>
        <p:nvPicPr>
          <p:cNvPr id="4" name="Picture 3" descr="Screen Shot 2016-08-06 at 9.07.54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113698" y="1905000"/>
            <a:ext cx="2877902" cy="1603992"/>
          </a:xfrm>
          <a:prstGeom prst="rect">
            <a:avLst/>
          </a:prstGeom>
        </p:spPr>
      </p:pic>
      <p:pic>
        <p:nvPicPr>
          <p:cNvPr id="5" name="Picture 4" descr="Screen Shot 2016-08-06 at 9.11.11 PM.pn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096000" y="762000"/>
            <a:ext cx="2895600" cy="1053285"/>
          </a:xfrm>
          <a:prstGeom prst="rect">
            <a:avLst/>
          </a:prstGeom>
        </p:spPr>
      </p:pic>
    </p:spTree>
    <p:extLst>
      <p:ext uri="{BB962C8B-B14F-4D97-AF65-F5344CB8AC3E}">
        <p14:creationId xmlns:p14="http://schemas.microsoft.com/office/powerpoint/2010/main" val="495655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Balaguru-FutureHurricane_ClimChan_Sept2016</Presentation>
    <Funding xmlns="98b00cf3-a6ce-40de-8923-f140beb786e9">RGCM</Funding>
    <SlideDescription xmlns="http://schemas.microsoft.com/sharepoint/v3" xsi:nil="true"/>
  </documentManagement>
</p:properties>
</file>

<file path=customXml/itemProps1.xml><?xml version="1.0" encoding="utf-8"?>
<ds:datastoreItem xmlns:ds="http://schemas.openxmlformats.org/officeDocument/2006/customXml" ds:itemID="{41ED67E8-1268-403C-AA97-F58209927939}"/>
</file>

<file path=customXml/itemProps2.xml><?xml version="1.0" encoding="utf-8"?>
<ds:datastoreItem xmlns:ds="http://schemas.openxmlformats.org/officeDocument/2006/customXml" ds:itemID="{7BE0EB92-E2E8-42FB-9D66-05518FE80C68}"/>
</file>

<file path=docProps/app.xml><?xml version="1.0" encoding="utf-8"?>
<Properties xmlns="http://schemas.openxmlformats.org/officeDocument/2006/extended-properties" xmlns:vt="http://schemas.openxmlformats.org/officeDocument/2006/docPropsVTypes">
  <Template>DOE-Sample-Slide-Highlights-Template[1].pot</Template>
  <TotalTime>1530</TotalTime>
  <Words>285</Words>
  <Application>Microsoft Office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Calibri</vt:lpstr>
      <vt:lpstr>DOE-Sample-Slide-Highlights-Template[1]</vt:lpstr>
      <vt:lpstr>PowerPoint Presentation</vt:lpstr>
    </vt:vector>
  </TitlesOfParts>
  <Company>PNNL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Balaguru-FutureHurricane_ClimChan_Sept2016</dc:title>
  <dc:creator>JOvink</dc:creator>
  <dc:description/>
  <cp:lastModifiedBy>Montgomery, Thatcher</cp:lastModifiedBy>
  <cp:revision>86</cp:revision>
  <cp:lastPrinted>2011-05-11T17:30:12Z</cp:lastPrinted>
  <dcterms:created xsi:type="dcterms:W3CDTF">2012-10-05T18:57:41Z</dcterms:created>
  <dcterms:modified xsi:type="dcterms:W3CDTF">2016-09-07T23:45:18Z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EP6D6TSR2XSE-15-9</vt:lpwstr>
  </property>
  <property fmtid="{D5CDD505-2E9C-101B-9397-08002B2CF9AE}" pid="3" name="_dlc_DocIdItemGuid">
    <vt:lpwstr>911fad3e-52e2-4c13-bee4-bc40eaf09e24</vt:lpwstr>
  </property>
  <property fmtid="{D5CDD505-2E9C-101B-9397-08002B2CF9AE}" pid="4" name="_dlc_DocIdUrl">
    <vt:lpwstr>https://collaborate.pnl.gov/projects/asgc/research_highlights/_layouts/DocIdRedir.aspx?ID=EP6D6TSR2XSE-15-9, EP6D6TSR2XSE-15-9</vt:lpwstr>
  </property>
  <property fmtid="{D5CDD505-2E9C-101B-9397-08002B2CF9AE}" pid="5" name="Highlight">
    <vt:lpwstr/>
  </property>
  <property fmtid="{D5CDD505-2E9C-101B-9397-08002B2CF9AE}" pid="6" name="FY">
    <vt:lpwstr/>
  </property>
  <property fmtid="{D5CDD505-2E9C-101B-9397-08002B2CF9AE}" pid="7" name="Funding">
    <vt:lpwstr>RGCM</vt:lpwstr>
  </property>
  <property fmtid="{D5CDD505-2E9C-101B-9397-08002B2CF9AE}" pid="8" name="ContentTypeId">
    <vt:lpwstr>0x010100A22E315B1F3C42B49A0E90D2F9AB5AB100A3ADA40348D53C4EA114B46FA9468BEB</vt:lpwstr>
  </property>
  <property fmtid="{D5CDD505-2E9C-101B-9397-08002B2CF9AE}" pid="9" name="ContentType">
    <vt:lpwstr>Slide</vt:lpwstr>
  </property>
  <property fmtid="{D5CDD505-2E9C-101B-9397-08002B2CF9AE}" pid="10" name="Presentation">
    <vt:lpwstr>Balaguru-FutureHurricane_ClimChan_Sept2016</vt:lpwstr>
  </property>
  <property fmtid="{D5CDD505-2E9C-101B-9397-08002B2CF9AE}" pid="11" name="SlideDescription">
    <vt:lpwstr/>
  </property>
</Properties>
</file>