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ing Ya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73" autoAdjust="0"/>
  </p:normalViewPr>
  <p:slideViewPr>
    <p:cSldViewPr>
      <p:cViewPr varScale="1">
        <p:scale>
          <a:sx n="75" d="100"/>
          <a:sy n="75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A6A0A1DE-D870-DB42-ACFF-C6A21BFDD130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459D73B-A2CD-BD4C-8BA4-6C2971580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0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EB4A-3363-EE43-A03E-DDF06B8604A8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7613-07A4-964D-9815-842C7BC8E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5AE5-1887-F84F-A1CF-FC7140F03B2D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2588-A221-0D4B-8BC8-3CF998DFC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1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BACAC-4666-B74C-A316-38B873BDA2E6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45347-DF62-0544-A733-01C69B891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0A59D-77D6-4B4A-AF21-95F2A39D9350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3FED-5DD2-9148-89E9-A8DB815BF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7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28E8-E20C-4C41-92CC-BB17470C15F8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4865-9B1F-9340-80C0-0F06114FA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1369-A830-7E4F-AB93-A03CCFF505E6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BC71E-567D-2F4E-A9EB-CDF36B0B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1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243F-74B6-C14B-AFBE-E6B2325812EA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43B6-5B56-394D-B18B-7FA80DCF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5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535A-2784-0746-871B-83FDC1FF5E85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C7FC8-E37A-AB45-A672-A7D4C7B6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3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8D729-6E3F-5043-BE7D-C795AF63F443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07AB-064F-5041-85B9-4E55FE25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CDB5-F0B5-EA4B-8E93-8032BCAF8D08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241-B4E7-844E-A24F-9B3A9EAA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1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D209-3525-1E47-9759-91729324B05E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81BB-BB07-CC4D-92A1-5EB76ED2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2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838200"/>
            <a:ext cx="3962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500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Improve the formulation of Potential Intensity (PI) to account for Tropical Cyclone (TC)-induced upper-ocean mixing and the consequent sea-surface temperature (SST) cooling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Evaluate the ability of the new formulation to predict TC intensification in comparison with previous PI methods</a:t>
            </a:r>
            <a:endParaRPr lang="en-US" sz="15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800"/>
              </a:spcBef>
              <a:defRPr/>
            </a:pPr>
            <a:r>
              <a:rPr lang="en-US" sz="1500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>
                <a:latin typeface="Calibri" pitchFamily="34" charset="0"/>
                <a:ea typeface="+mn-ea"/>
                <a:cs typeface="Arial" pitchFamily="34" charset="0"/>
              </a:rPr>
              <a:t>M</a:t>
            </a: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odified the PI formulation by replacing SST with the temperature averaged over the depth of TC-induced mixing, computed dynamically based on the storm state and ocean stratification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Used TC track data, data from Argo floats and atmospheric reanalysis data for the period 2004-2013 and evaluated the relative ability of various PI formulations to predict TC intensification rate in the North Atlantic and North Pacific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28600" y="6073914"/>
            <a:ext cx="38862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/>
              <a:t>Balaguru K, GR Foltz, LR Leung, E D’ </a:t>
            </a:r>
            <a:r>
              <a:rPr lang="en-US" sz="1000" dirty="0" err="1"/>
              <a:t>Asaro</a:t>
            </a:r>
            <a:r>
              <a:rPr lang="en-US" sz="1000" dirty="0"/>
              <a:t>, KA Emanuel, H Liu, and SE </a:t>
            </a:r>
            <a:r>
              <a:rPr lang="en-US" sz="1000" dirty="0" err="1"/>
              <a:t>Zedler</a:t>
            </a:r>
            <a:r>
              <a:rPr lang="en-US" sz="1000" dirty="0"/>
              <a:t>. 2015. “Dynamic Potential Intensity: An improved representation of the ocean’s impact on tropical cyclones.” Geophysical Research Letters, early view. DOI: 10.1002/2015GL064822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4114800" y="4419600"/>
            <a:ext cx="5000624" cy="232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sz="1500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While previous PI formulations explain 0-16% of the variability in TC intensification, the new formulation explains 11-32%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The study, for the first time underlines the impacts of upper-ocean salinity for TC intensification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The influence of upper-ocean stratification on TC intensification is most significant in the eastern Pacific (where the </a:t>
            </a:r>
            <a:r>
              <a:rPr lang="en-US" sz="1500" dirty="0" err="1" smtClean="0"/>
              <a:t>pycnocline</a:t>
            </a:r>
            <a:r>
              <a:rPr lang="en-US" sz="1500" smtClean="0"/>
              <a:t> layer </a:t>
            </a:r>
            <a:r>
              <a:rPr lang="en-US" sz="1500" dirty="0" smtClean="0"/>
              <a:t>is shallow)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1000" y="3512403"/>
            <a:ext cx="4841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Top panel: June-November temperature averaged vertically over the depth of TC-induced mixing (</a:t>
            </a:r>
            <a:r>
              <a:rPr lang="en-US" sz="1200" b="1" dirty="0" err="1" smtClean="0">
                <a:solidFill>
                  <a:srgbClr val="0000FF"/>
                </a:solidFill>
              </a:rPr>
              <a:t>T</a:t>
            </a:r>
            <a:r>
              <a:rPr lang="en-US" sz="1200" b="1" baseline="-25000" dirty="0" err="1" smtClean="0">
                <a:solidFill>
                  <a:srgbClr val="0000FF"/>
                </a:solidFill>
              </a:rPr>
              <a:t>dy</a:t>
            </a:r>
            <a:r>
              <a:rPr lang="en-US" sz="1200" b="1" dirty="0" smtClean="0">
                <a:solidFill>
                  <a:srgbClr val="0000FF"/>
                </a:solidFill>
              </a:rPr>
              <a:t>), estimated from observed temperature and salinity for a Category 3 TC and for a duration of 3 hrs. </a:t>
            </a:r>
          </a:p>
          <a:p>
            <a:r>
              <a:rPr lang="en-US" sz="1200" b="1" dirty="0" smtClean="0">
                <a:solidFill>
                  <a:srgbClr val="0000FF"/>
                </a:solidFill>
              </a:rPr>
              <a:t>Bottom panel</a:t>
            </a:r>
            <a:r>
              <a:rPr lang="en-US" sz="1200" b="1" dirty="0">
                <a:solidFill>
                  <a:srgbClr val="0000FF"/>
                </a:solidFill>
              </a:rPr>
              <a:t>: </a:t>
            </a:r>
            <a:r>
              <a:rPr lang="en-US" sz="1200" b="1" dirty="0" err="1">
                <a:solidFill>
                  <a:srgbClr val="0000FF"/>
                </a:solidFill>
              </a:rPr>
              <a:t>T</a:t>
            </a:r>
            <a:r>
              <a:rPr lang="en-US" sz="1200" b="1" baseline="-25000" dirty="0" err="1">
                <a:solidFill>
                  <a:srgbClr val="0000FF"/>
                </a:solidFill>
              </a:rPr>
              <a:t>dy</a:t>
            </a:r>
            <a:r>
              <a:rPr lang="en-US" sz="1200" b="1" baseline="-25000" dirty="0">
                <a:solidFill>
                  <a:srgbClr val="0000FF"/>
                </a:solidFill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</a:rPr>
              <a:t> - SST, June-November   </a:t>
            </a:r>
            <a:endParaRPr lang="en-US" sz="1200" b="1" dirty="0">
              <a:solidFill>
                <a:srgbClr val="0000FF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37981"/>
            <a:ext cx="86106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300" b="1" dirty="0" smtClean="0"/>
              <a:t>Dynamic Potential Intensity: An improved representation of the ocean’s impact on </a:t>
            </a:r>
            <a:r>
              <a:rPr lang="en-US" sz="2300" b="1" dirty="0"/>
              <a:t>t</a:t>
            </a:r>
            <a:r>
              <a:rPr lang="en-US" sz="2300" b="1" dirty="0" smtClean="0"/>
              <a:t>ropical cyclones </a:t>
            </a:r>
            <a:endParaRPr lang="en-US" sz="23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39723"/>
            <a:ext cx="4821838" cy="114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2262463"/>
            <a:ext cx="4876799" cy="124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1182</TotalTime>
  <Words>287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69</cp:revision>
  <cp:lastPrinted>2011-05-11T17:30:12Z</cp:lastPrinted>
  <dcterms:created xsi:type="dcterms:W3CDTF">2012-10-05T18:57:41Z</dcterms:created>
  <dcterms:modified xsi:type="dcterms:W3CDTF">2015-08-22T00:24:09Z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