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94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90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7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07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19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9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1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6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5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2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3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34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-2" y="11177"/>
            <a:ext cx="9144002" cy="6846825"/>
            <a:chOff x="-2" y="11176"/>
            <a:chExt cx="9144002" cy="6846824"/>
          </a:xfrm>
        </p:grpSpPr>
        <p:pic>
          <p:nvPicPr>
            <p:cNvPr id="5" name="Picture 4" descr="DTDQfinal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37" t="43395" r="18521" b="9584"/>
            <a:stretch/>
          </p:blipFill>
          <p:spPr>
            <a:xfrm>
              <a:off x="436241" y="1961049"/>
              <a:ext cx="5127856" cy="437996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7" name="Text Box 787"/>
            <p:cNvSpPr txBox="1">
              <a:spLocks noChangeArrowheads="1"/>
            </p:cNvSpPr>
            <p:nvPr/>
          </p:nvSpPr>
          <p:spPr bwMode="auto">
            <a:xfrm>
              <a:off x="5564097" y="2087683"/>
              <a:ext cx="3579903" cy="320065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square" lIns="91222" tIns="45611" rIns="91222" bIns="45611">
              <a:prstTxWarp prst="textNoShape">
                <a:avLst/>
              </a:prstTxWarp>
              <a:spAutoFit/>
            </a:bodyPr>
            <a:lstStyle/>
            <a:p>
              <a:pPr marL="201121" defTabSz="456943">
                <a:buSzPct val="110000"/>
              </a:pPr>
              <a:r>
                <a:rPr lang="en-US" dirty="0">
                  <a:solidFill>
                    <a:prstClr val="black"/>
                  </a:solidFill>
                  <a:cs typeface="Arial"/>
                </a:rPr>
                <a:t>Results</a:t>
              </a:r>
              <a:endParaRPr lang="en-US" b="1" dirty="0">
                <a:solidFill>
                  <a:prstClr val="black"/>
                </a:solidFill>
                <a:cs typeface="Arial"/>
              </a:endParaRPr>
            </a:p>
            <a:p>
              <a:pPr marL="365674" indent="-164553" defTabSz="456943">
                <a:buSzPct val="110000"/>
                <a:buFont typeface="Wingdings" charset="2"/>
                <a:buChar char="§"/>
              </a:pPr>
              <a:r>
                <a:rPr lang="en-US" sz="1200" dirty="0">
                  <a:solidFill>
                    <a:prstClr val="black"/>
                  </a:solidFill>
                  <a:cs typeface="Arial"/>
                </a:rPr>
                <a:t>The change in ΔT and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Δq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remains more negative in CORE data than CCSM4 , with the change in ΔT slightly positive.</a:t>
              </a:r>
            </a:p>
            <a:p>
              <a:pPr marL="365674" indent="-164553" defTabSz="456943">
                <a:buSzPct val="110000"/>
                <a:buFont typeface="Wingdings" charset="2"/>
                <a:buChar char="§"/>
              </a:pPr>
              <a:r>
                <a:rPr lang="en-US" sz="1200" dirty="0">
                  <a:solidFill>
                    <a:prstClr val="black"/>
                  </a:solidFill>
                  <a:cs typeface="Arial"/>
                </a:rPr>
                <a:t>The reason for the less negative change in both variables in the model is due to the larger increase in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T</a:t>
              </a:r>
              <a:r>
                <a:rPr lang="en-US" sz="1200" baseline="-25000" dirty="0" err="1">
                  <a:solidFill>
                    <a:prstClr val="black"/>
                  </a:solidFill>
                  <a:cs typeface="Arial"/>
                </a:rPr>
                <a:t>air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and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q</a:t>
              </a:r>
              <a:r>
                <a:rPr lang="en-US" sz="1200" baseline="-25000" dirty="0" err="1">
                  <a:solidFill>
                    <a:prstClr val="black"/>
                  </a:solidFill>
                  <a:cs typeface="Arial"/>
                </a:rPr>
                <a:t>air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.</a:t>
              </a:r>
            </a:p>
            <a:p>
              <a:pPr marL="201121" defTabSz="456943">
                <a:buSzPct val="110000"/>
              </a:pPr>
              <a:endParaRPr lang="en-US" sz="1200" dirty="0">
                <a:solidFill>
                  <a:prstClr val="black"/>
                </a:solidFill>
                <a:cs typeface="Arial"/>
              </a:endParaRPr>
            </a:p>
            <a:p>
              <a:pPr marL="201121" defTabSz="456943">
                <a:buSzPct val="110000"/>
              </a:pPr>
              <a:r>
                <a:rPr lang="en-US" b="1" dirty="0">
                  <a:solidFill>
                    <a:prstClr val="black"/>
                  </a:solidFill>
                  <a:cs typeface="Arial"/>
                </a:rPr>
                <a:t>Impact</a:t>
              </a:r>
            </a:p>
            <a:p>
              <a:pPr marL="201121" defTabSz="456943">
                <a:buSzPct val="110000"/>
              </a:pPr>
              <a:r>
                <a:rPr lang="en-US" sz="1400" dirty="0">
                  <a:solidFill>
                    <a:prstClr val="black"/>
                  </a:solidFill>
                  <a:cs typeface="Arial"/>
                </a:rPr>
                <a:t>Excess heat entering the ocean in CCSM4 compared to CORE is accomplished through the latent and sensible heat fluxes due to larger trends in near surface atmospheric temperature and humidity.</a:t>
              </a:r>
            </a:p>
          </p:txBody>
        </p:sp>
        <p:sp>
          <p:nvSpPr>
            <p:cNvPr id="9" name="TextBox 156"/>
            <p:cNvSpPr txBox="1">
              <a:spLocks noChangeArrowheads="1"/>
            </p:cNvSpPr>
            <p:nvPr/>
          </p:nvSpPr>
          <p:spPr bwMode="auto">
            <a:xfrm rot="16200000">
              <a:off x="-252429" y="3009634"/>
              <a:ext cx="1320079" cy="52320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800" dirty="0">
                  <a:solidFill>
                    <a:srgbClr val="4F81BD"/>
                  </a:solidFill>
                </a:rPr>
                <a:t>°C </a:t>
              </a:r>
            </a:p>
          </p:txBody>
        </p:sp>
        <p:sp>
          <p:nvSpPr>
            <p:cNvPr id="10" name="TextBox 156"/>
            <p:cNvSpPr txBox="1">
              <a:spLocks noChangeArrowheads="1"/>
            </p:cNvSpPr>
            <p:nvPr/>
          </p:nvSpPr>
          <p:spPr bwMode="auto">
            <a:xfrm rot="16200000">
              <a:off x="-252430" y="4759333"/>
              <a:ext cx="1320079" cy="52320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800" dirty="0">
                  <a:solidFill>
                    <a:srgbClr val="4F81BD"/>
                  </a:solidFill>
                </a:rPr>
                <a:t>g/kg </a:t>
              </a:r>
            </a:p>
          </p:txBody>
        </p:sp>
        <p:sp>
          <p:nvSpPr>
            <p:cNvPr id="11" name="TextBox 156"/>
            <p:cNvSpPr txBox="1">
              <a:spLocks noChangeArrowheads="1"/>
            </p:cNvSpPr>
            <p:nvPr/>
          </p:nvSpPr>
          <p:spPr bwMode="auto">
            <a:xfrm>
              <a:off x="3458221" y="2794534"/>
              <a:ext cx="819283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T</a:t>
              </a:r>
              <a:r>
                <a:rPr lang="en-US" sz="2000" baseline="-25000" dirty="0" err="1">
                  <a:solidFill>
                    <a:prstClr val="black"/>
                  </a:solidFill>
                </a:rPr>
                <a:t>air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2" name="TextBox 156"/>
            <p:cNvSpPr txBox="1">
              <a:spLocks noChangeArrowheads="1"/>
            </p:cNvSpPr>
            <p:nvPr/>
          </p:nvSpPr>
          <p:spPr bwMode="auto">
            <a:xfrm>
              <a:off x="1424508" y="2611198"/>
              <a:ext cx="819283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T</a:t>
              </a:r>
              <a:r>
                <a:rPr lang="en-US" sz="2000" baseline="-25000" dirty="0" err="1">
                  <a:solidFill>
                    <a:prstClr val="black"/>
                  </a:solidFill>
                </a:rPr>
                <a:t>air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3" name="TextBox 156"/>
            <p:cNvSpPr txBox="1">
              <a:spLocks noChangeArrowheads="1"/>
            </p:cNvSpPr>
            <p:nvPr/>
          </p:nvSpPr>
          <p:spPr bwMode="auto">
            <a:xfrm>
              <a:off x="4010160" y="4400304"/>
              <a:ext cx="611220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q</a:t>
              </a:r>
              <a:r>
                <a:rPr lang="en-US" sz="2000" baseline="-25000" dirty="0" err="1">
                  <a:solidFill>
                    <a:prstClr val="black"/>
                  </a:solidFill>
                </a:rPr>
                <a:t>air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4" name="TextBox 156"/>
            <p:cNvSpPr txBox="1">
              <a:spLocks noChangeArrowheads="1"/>
            </p:cNvSpPr>
            <p:nvPr/>
          </p:nvSpPr>
          <p:spPr bwMode="auto">
            <a:xfrm>
              <a:off x="1450787" y="4400304"/>
              <a:ext cx="688432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q</a:t>
              </a:r>
              <a:r>
                <a:rPr lang="en-US" sz="2000" baseline="-25000" dirty="0" err="1">
                  <a:solidFill>
                    <a:prstClr val="black"/>
                  </a:solidFill>
                </a:rPr>
                <a:t>air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5" name="TextBox 156"/>
            <p:cNvSpPr txBox="1">
              <a:spLocks noChangeArrowheads="1"/>
            </p:cNvSpPr>
            <p:nvPr/>
          </p:nvSpPr>
          <p:spPr bwMode="auto">
            <a:xfrm>
              <a:off x="3911824" y="5528825"/>
              <a:ext cx="664524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Δq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6" name="TextBox 156"/>
            <p:cNvSpPr txBox="1">
              <a:spLocks noChangeArrowheads="1"/>
            </p:cNvSpPr>
            <p:nvPr/>
          </p:nvSpPr>
          <p:spPr bwMode="auto">
            <a:xfrm>
              <a:off x="2135776" y="5531064"/>
              <a:ext cx="666132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 err="1">
                  <a:solidFill>
                    <a:prstClr val="black"/>
                  </a:solidFill>
                </a:rPr>
                <a:t>Δq</a:t>
              </a:r>
              <a:r>
                <a:rPr lang="en-US" sz="2000" dirty="0">
                  <a:solidFill>
                    <a:prstClr val="black"/>
                  </a:solidFill>
                </a:rPr>
                <a:t> </a:t>
              </a:r>
            </a:p>
          </p:txBody>
        </p:sp>
        <p:sp>
          <p:nvSpPr>
            <p:cNvPr id="17" name="TextBox 156"/>
            <p:cNvSpPr txBox="1">
              <a:spLocks noChangeArrowheads="1"/>
            </p:cNvSpPr>
            <p:nvPr/>
          </p:nvSpPr>
          <p:spPr bwMode="auto">
            <a:xfrm>
              <a:off x="4244086" y="3620047"/>
              <a:ext cx="598674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>
                  <a:solidFill>
                    <a:prstClr val="black"/>
                  </a:solidFill>
                </a:rPr>
                <a:t>ΔT </a:t>
              </a:r>
            </a:p>
          </p:txBody>
        </p:sp>
        <p:sp>
          <p:nvSpPr>
            <p:cNvPr id="18" name="TextBox 156"/>
            <p:cNvSpPr txBox="1">
              <a:spLocks noChangeArrowheads="1"/>
            </p:cNvSpPr>
            <p:nvPr/>
          </p:nvSpPr>
          <p:spPr bwMode="auto">
            <a:xfrm>
              <a:off x="2265285" y="3235453"/>
              <a:ext cx="598674" cy="400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prstTxWarp prst="textNoShape">
                <a:avLst/>
              </a:prstTxWarp>
              <a:spAutoFit/>
            </a:bodyPr>
            <a:lstStyle/>
            <a:p>
              <a:pPr algn="ctr" defTabSz="456943">
                <a:buSzPct val="125000"/>
              </a:pPr>
              <a:r>
                <a:rPr lang="en-US" sz="2000" dirty="0">
                  <a:solidFill>
                    <a:prstClr val="black"/>
                  </a:solidFill>
                </a:rPr>
                <a:t>ΔT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0" y="11176"/>
              <a:ext cx="9143999" cy="4001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456943"/>
              <a:r>
                <a:rPr lang="en-US" sz="2000" b="1" dirty="0">
                  <a:solidFill>
                    <a:prstClr val="black"/>
                  </a:solidFill>
                </a:rPr>
                <a:t>Assessment of CCSM4 Air-Sea Flux Behavior from 1986-2005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36589" y="1961049"/>
              <a:ext cx="11557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456943"/>
              <a:r>
                <a:rPr lang="en-US" sz="2000" b="1" dirty="0">
                  <a:solidFill>
                    <a:srgbClr val="2C7C9F"/>
                  </a:solidFill>
                </a:rPr>
                <a:t>CORE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58049" y="1961049"/>
              <a:ext cx="134831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456943"/>
              <a:r>
                <a:rPr lang="en-US" sz="2000" b="1" dirty="0">
                  <a:solidFill>
                    <a:srgbClr val="2C7C9F"/>
                  </a:solidFill>
                </a:rPr>
                <a:t>CCSM4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1" y="382616"/>
              <a:ext cx="9144001" cy="1569648"/>
            </a:xfrm>
            <a:prstGeom prst="rect">
              <a:avLst/>
            </a:prstGeom>
            <a:noFill/>
          </p:spPr>
          <p:txBody>
            <a:bodyPr wrap="square" lIns="91429" tIns="45714" rIns="91429" bIns="45714" rtlCol="0">
              <a:spAutoFit/>
            </a:bodyPr>
            <a:lstStyle/>
            <a:p>
              <a:pPr defTabSz="456943"/>
              <a:r>
                <a:rPr lang="en-US" b="1" dirty="0">
                  <a:solidFill>
                    <a:prstClr val="black"/>
                  </a:solidFill>
                  <a:cs typeface="Arial"/>
                </a:rPr>
                <a:t>Objective</a:t>
              </a:r>
            </a:p>
            <a:p>
              <a:pPr defTabSz="456943"/>
              <a:r>
                <a:rPr lang="en-US" sz="1200" dirty="0">
                  <a:solidFill>
                    <a:prstClr val="black"/>
                  </a:solidFill>
                  <a:cs typeface="Arial"/>
                </a:rPr>
                <a:t>Determine why latent (Q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E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) and sensible (Q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H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) heat flux trends behave differently in the CCSM4 versus “observations.” </a:t>
              </a:r>
            </a:p>
            <a:p>
              <a:pPr defTabSz="456943"/>
              <a:r>
                <a:rPr lang="en-US" b="1" dirty="0">
                  <a:solidFill>
                    <a:prstClr val="black"/>
                  </a:solidFill>
                  <a:cs typeface="Arial"/>
                </a:rPr>
                <a:t>Approach</a:t>
              </a:r>
            </a:p>
            <a:p>
              <a:pPr defTabSz="456943"/>
              <a:r>
                <a:rPr lang="en-US" sz="1200" dirty="0">
                  <a:solidFill>
                    <a:prstClr val="black"/>
                  </a:solidFill>
                  <a:cs typeface="Arial"/>
                </a:rPr>
                <a:t>The air-sea temperature and humidity differences (ΔT,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Δq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) play a role in the strength and sign of 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E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and 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H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. How they contribute to the late 20</a:t>
              </a:r>
              <a:r>
                <a:rPr lang="en-US" sz="1200" baseline="30000" dirty="0">
                  <a:solidFill>
                    <a:prstClr val="black"/>
                  </a:solidFill>
                  <a:cs typeface="Arial"/>
                </a:rPr>
                <a:t>th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Century trends of 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E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and Q</a:t>
              </a:r>
              <a:r>
                <a:rPr lang="en-US" sz="1200" baseline="-25000" dirty="0">
                  <a:solidFill>
                    <a:prstClr val="black"/>
                  </a:solidFill>
                  <a:cs typeface="Arial"/>
                </a:rPr>
                <a:t>H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are indicated by how their values change over time. The below plot compares ΔT and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Δq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values, along with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T</a:t>
              </a:r>
              <a:r>
                <a:rPr lang="en-US" sz="1200" baseline="-25000" dirty="0" err="1">
                  <a:solidFill>
                    <a:prstClr val="black"/>
                  </a:solidFill>
                  <a:cs typeface="Arial"/>
                </a:rPr>
                <a:t>air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and </a:t>
              </a:r>
              <a:r>
                <a:rPr lang="en-US" sz="1200" dirty="0" err="1">
                  <a:solidFill>
                    <a:prstClr val="black"/>
                  </a:solidFill>
                  <a:cs typeface="Arial"/>
                </a:rPr>
                <a:t>q</a:t>
              </a:r>
              <a:r>
                <a:rPr lang="en-US" sz="1200" baseline="-25000" dirty="0" err="1">
                  <a:solidFill>
                    <a:prstClr val="black"/>
                  </a:solidFill>
                  <a:cs typeface="Arial"/>
                </a:rPr>
                <a:t>air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(temperature and humidity values of the overlying atmosphere) from CCSM4 and “observations”, relative to their 1981 value (to assess change). 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-2" y="6396335"/>
              <a:ext cx="914400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defTabSz="456943"/>
              <a:r>
                <a:rPr lang="en-US" sz="1200" b="1" dirty="0">
                  <a:solidFill>
                    <a:prstClr val="black"/>
                  </a:solidFill>
                  <a:cs typeface="Arial"/>
                </a:rPr>
                <a:t>Bates, S.C.,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 B. Fox-Kemper, W.G. Large, S. Stevenson, and S.G. Yeager, 2012: Mean biases, variability, and trends in air-sea fluxes and sea surface temperature in the CCSM4, </a:t>
              </a:r>
              <a:r>
                <a:rPr lang="en-US" sz="1200" i="1" dirty="0">
                  <a:solidFill>
                    <a:prstClr val="black"/>
                  </a:solidFill>
                  <a:cs typeface="Arial"/>
                </a:rPr>
                <a:t>J. Climate</a:t>
              </a:r>
              <a:r>
                <a:rPr lang="en-US" sz="1200" dirty="0">
                  <a:solidFill>
                    <a:prstClr val="black"/>
                  </a:solidFill>
                  <a:cs typeface="Arial"/>
                </a:rPr>
                <a:t>, 25, 7781-7801.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5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2014-12-09T19:55:21Z</dcterms:created>
  <dcterms:modified xsi:type="dcterms:W3CDTF">2014-12-09T19:56:23Z</dcterms:modified>
</cp:coreProperties>
</file>