
<file path=[Content_Types].xml><?xml version="1.0" encoding="utf-8"?>
<Types xmlns="http://schemas.openxmlformats.org/package/2006/content-types">
  <Default Extension="xml" ContentType="application/xml"/>
  <Default Extension="jpeg" ContentType="image/jpeg"/>
  <Default Extension="jpg" ContentType="image/jpeg"/>
  <Default Extension="emf" ContentType="image/x-emf"/>
  <Default Extension="rels" ContentType="application/vnd.openxmlformats-package.relationships+xml"/>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8" r:id="rId2"/>
  </p:sldMasterIdLst>
  <p:notesMasterIdLst>
    <p:notesMasterId r:id="rId5"/>
  </p:notesMasterIdLst>
  <p:handoutMasterIdLst>
    <p:handoutMasterId r:id="rId6"/>
  </p:handoutMasterIdLst>
  <p:sldIdLst>
    <p:sldId id="375" r:id="rId3"/>
    <p:sldId id="376" r:id="rId4"/>
  </p:sldIdLst>
  <p:sldSz cx="9144000" cy="6858000" type="screen4x3"/>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0000FF"/>
    <a:srgbClr val="990099"/>
    <a:srgbClr val="008000"/>
    <a:srgbClr val="FFCCCC"/>
    <a:srgbClr val="FF5050"/>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963" autoAdjust="0"/>
    <p:restoredTop sz="88619" autoAdjust="0"/>
  </p:normalViewPr>
  <p:slideViewPr>
    <p:cSldViewPr>
      <p:cViewPr>
        <p:scale>
          <a:sx n="100" d="100"/>
          <a:sy n="100" d="100"/>
        </p:scale>
        <p:origin x="-960" y="344"/>
      </p:cViewPr>
      <p:guideLst>
        <p:guide orient="horz" pos="2160"/>
        <p:guide pos="2880"/>
      </p:guideLst>
    </p:cSldViewPr>
  </p:slideViewPr>
  <p:outlineViewPr>
    <p:cViewPr>
      <p:scale>
        <a:sx n="33" d="100"/>
        <a:sy n="33" d="100"/>
      </p:scale>
      <p:origin x="3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notesMaster" Target="notesMasters/notesMaster1.xml"/><Relationship Id="rId6" Type="http://schemas.openxmlformats.org/officeDocument/2006/relationships/handoutMaster" Target="handoutMasters/handoutMaster1.xml"/><Relationship Id="rId7" Type="http://schemas.openxmlformats.org/officeDocument/2006/relationships/printerSettings" Target="printerSettings/printerSettings1.bin"/><Relationship Id="rId8" Type="http://schemas.openxmlformats.org/officeDocument/2006/relationships/presProps" Target="presProps.xml"/><Relationship Id="rId9" Type="http://schemas.openxmlformats.org/officeDocument/2006/relationships/viewProps" Target="viewProps.xml"/><Relationship Id="rId10" Type="http://schemas.openxmlformats.org/officeDocument/2006/relationships/theme" Target="theme/theme1.xml"/><Relationship Id="rId1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Master" Target="slideMasters/slideMaster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649" cy="4621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134" y="0"/>
            <a:ext cx="3038648" cy="462120"/>
          </a:xfrm>
          <a:prstGeom prst="rect">
            <a:avLst/>
          </a:prstGeom>
        </p:spPr>
        <p:txBody>
          <a:bodyPr vert="horz" lIns="91440" tIns="45720" rIns="91440" bIns="45720" rtlCol="0"/>
          <a:lstStyle>
            <a:lvl1pPr algn="r">
              <a:defRPr sz="1200"/>
            </a:lvl1pPr>
          </a:lstStyle>
          <a:p>
            <a:fld id="{1F0FC52E-3DE0-4D0F-8301-0C9D53841A51}" type="datetimeFigureOut">
              <a:rPr lang="en-US" smtClean="0"/>
              <a:pPr/>
              <a:t>6/19/15</a:t>
            </a:fld>
            <a:endParaRPr lang="en-US"/>
          </a:p>
        </p:txBody>
      </p:sp>
      <p:sp>
        <p:nvSpPr>
          <p:cNvPr id="4" name="Footer Placeholder 3"/>
          <p:cNvSpPr>
            <a:spLocks noGrp="1"/>
          </p:cNvSpPr>
          <p:nvPr>
            <p:ph type="ftr" sz="quarter" idx="2"/>
          </p:nvPr>
        </p:nvSpPr>
        <p:spPr>
          <a:xfrm>
            <a:off x="0" y="8772378"/>
            <a:ext cx="3038649" cy="46212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134" y="8772378"/>
            <a:ext cx="3038648" cy="462120"/>
          </a:xfrm>
          <a:prstGeom prst="rect">
            <a:avLst/>
          </a:prstGeom>
        </p:spPr>
        <p:txBody>
          <a:bodyPr vert="horz" lIns="91440" tIns="45720" rIns="91440" bIns="45720" rtlCol="0" anchor="b"/>
          <a:lstStyle>
            <a:lvl1pPr algn="r">
              <a:defRPr sz="1200"/>
            </a:lvl1pPr>
          </a:lstStyle>
          <a:p>
            <a:fld id="{80E448C2-0687-4275-B9E0-F547EFE71A47}" type="slidenum">
              <a:rPr lang="en-US" smtClean="0"/>
              <a:pPr/>
              <a:t>‹#›</a:t>
            </a:fld>
            <a:endParaRPr lang="en-US"/>
          </a:p>
        </p:txBody>
      </p:sp>
    </p:spTree>
    <p:extLst>
      <p:ext uri="{BB962C8B-B14F-4D97-AF65-F5344CB8AC3E}">
        <p14:creationId xmlns:p14="http://schemas.microsoft.com/office/powerpoint/2010/main" val="35045764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1"/>
            <a:ext cx="3037840" cy="461804"/>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idx="1"/>
          </p:nvPr>
        </p:nvSpPr>
        <p:spPr>
          <a:xfrm>
            <a:off x="3970939" y="1"/>
            <a:ext cx="3037840" cy="461804"/>
          </a:xfrm>
          <a:prstGeom prst="rect">
            <a:avLst/>
          </a:prstGeom>
        </p:spPr>
        <p:txBody>
          <a:bodyPr vert="horz" lIns="92446" tIns="46223" rIns="92446" bIns="46223" rtlCol="0"/>
          <a:lstStyle>
            <a:lvl1pPr algn="r">
              <a:defRPr sz="1200"/>
            </a:lvl1pPr>
          </a:lstStyle>
          <a:p>
            <a:fld id="{7CE99966-166F-4CB6-A8BA-06A15B56D167}" type="datetimeFigureOut">
              <a:rPr lang="en-US" smtClean="0"/>
              <a:pPr/>
              <a:t>6/19/15</a:t>
            </a:fld>
            <a:endParaRPr lang="en-US"/>
          </a:p>
        </p:txBody>
      </p:sp>
      <p:sp>
        <p:nvSpPr>
          <p:cNvPr id="4" name="Slide Image Placeholder 3"/>
          <p:cNvSpPr>
            <a:spLocks noGrp="1" noRot="1" noChangeAspect="1"/>
          </p:cNvSpPr>
          <p:nvPr>
            <p:ph type="sldImg" idx="2"/>
          </p:nvPr>
        </p:nvSpPr>
        <p:spPr>
          <a:xfrm>
            <a:off x="1195388" y="692150"/>
            <a:ext cx="4621212" cy="3465513"/>
          </a:xfrm>
          <a:prstGeom prst="rect">
            <a:avLst/>
          </a:prstGeom>
          <a:noFill/>
          <a:ln w="12700">
            <a:solidFill>
              <a:prstClr val="black"/>
            </a:solidFill>
          </a:ln>
        </p:spPr>
        <p:txBody>
          <a:bodyPr vert="horz" lIns="92446" tIns="46223" rIns="92446" bIns="46223" rtlCol="0" anchor="ctr"/>
          <a:lstStyle/>
          <a:p>
            <a:endParaRPr lang="en-US"/>
          </a:p>
        </p:txBody>
      </p:sp>
      <p:sp>
        <p:nvSpPr>
          <p:cNvPr id="5" name="Notes Placeholder 4"/>
          <p:cNvSpPr>
            <a:spLocks noGrp="1"/>
          </p:cNvSpPr>
          <p:nvPr>
            <p:ph type="body" sz="quarter" idx="3"/>
          </p:nvPr>
        </p:nvSpPr>
        <p:spPr>
          <a:xfrm>
            <a:off x="701041" y="4387136"/>
            <a:ext cx="5608320" cy="4156234"/>
          </a:xfrm>
          <a:prstGeom prst="rect">
            <a:avLst/>
          </a:prstGeom>
        </p:spPr>
        <p:txBody>
          <a:bodyPr vert="horz" lIns="92446" tIns="46223" rIns="92446" bIns="46223"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2" y="8772670"/>
            <a:ext cx="3037840" cy="461804"/>
          </a:xfrm>
          <a:prstGeom prst="rect">
            <a:avLst/>
          </a:prstGeom>
        </p:spPr>
        <p:txBody>
          <a:bodyPr vert="horz" lIns="92446" tIns="46223" rIns="92446" bIns="46223" rtlCol="0" anchor="b"/>
          <a:lstStyle>
            <a:lvl1pPr algn="l">
              <a:defRPr sz="1200"/>
            </a:lvl1pPr>
          </a:lstStyle>
          <a:p>
            <a:endParaRPr lang="en-US"/>
          </a:p>
        </p:txBody>
      </p:sp>
      <p:sp>
        <p:nvSpPr>
          <p:cNvPr id="7" name="Slide Number Placeholder 6"/>
          <p:cNvSpPr>
            <a:spLocks noGrp="1"/>
          </p:cNvSpPr>
          <p:nvPr>
            <p:ph type="sldNum" sz="quarter" idx="5"/>
          </p:nvPr>
        </p:nvSpPr>
        <p:spPr>
          <a:xfrm>
            <a:off x="3970939" y="8772670"/>
            <a:ext cx="3037840" cy="461804"/>
          </a:xfrm>
          <a:prstGeom prst="rect">
            <a:avLst/>
          </a:prstGeom>
        </p:spPr>
        <p:txBody>
          <a:bodyPr vert="horz" lIns="92446" tIns="46223" rIns="92446" bIns="46223" rtlCol="0" anchor="b"/>
          <a:lstStyle>
            <a:lvl1pPr algn="r">
              <a:defRPr sz="1200"/>
            </a:lvl1pPr>
          </a:lstStyle>
          <a:p>
            <a:fld id="{6E59C07E-BA73-4694-B393-5A21F42E0FBF}" type="slidenum">
              <a:rPr lang="en-US" smtClean="0"/>
              <a:pPr/>
              <a:t>‹#›</a:t>
            </a:fld>
            <a:endParaRPr lang="en-US"/>
          </a:p>
        </p:txBody>
      </p:sp>
    </p:spTree>
    <p:extLst>
      <p:ext uri="{BB962C8B-B14F-4D97-AF65-F5344CB8AC3E}">
        <p14:creationId xmlns:p14="http://schemas.microsoft.com/office/powerpoint/2010/main" val="33498422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noTextEdit="1"/>
          </p:cNvSpPr>
          <p:nvPr>
            <p:ph type="sldImg"/>
          </p:nvPr>
        </p:nvSpPr>
        <p:spPr bwMode="auto">
          <a:noFill/>
          <a:ln>
            <a:solidFill>
              <a:srgbClr val="000000"/>
            </a:solidFill>
            <a:miter lim="800000"/>
            <a:headEnd/>
            <a:tailEnd/>
          </a:ln>
        </p:spPr>
      </p:sp>
      <p:sp>
        <p:nvSpPr>
          <p:cNvPr id="15362" name="Notes Placeholder 2"/>
          <p:cNvSpPr>
            <a:spLocks noGrp="1"/>
          </p:cNvSpPr>
          <p:nvPr>
            <p:ph type="body" idx="1"/>
          </p:nvPr>
        </p:nvSpPr>
        <p:spPr>
          <a:noFill/>
          <a:ln/>
        </p:spPr>
        <p:txBody>
          <a:bodyPr/>
          <a:lstStyle/>
          <a:p>
            <a:pPr>
              <a:lnSpc>
                <a:spcPct val="80000"/>
              </a:lnSpc>
              <a:spcBef>
                <a:spcPct val="0"/>
              </a:spcBef>
              <a:buFontTx/>
              <a:buNone/>
            </a:pPr>
            <a:endParaRPr lang="en-US" sz="1100" dirty="0" smtClean="0"/>
          </a:p>
        </p:txBody>
      </p:sp>
      <p:sp>
        <p:nvSpPr>
          <p:cNvPr id="15363" name="Slide Number Placeholder 3"/>
          <p:cNvSpPr txBox="1">
            <a:spLocks noGrp="1"/>
          </p:cNvSpPr>
          <p:nvPr/>
        </p:nvSpPr>
        <p:spPr bwMode="auto">
          <a:xfrm>
            <a:off x="3969708" y="8772853"/>
            <a:ext cx="3039109" cy="461647"/>
          </a:xfrm>
          <a:prstGeom prst="rect">
            <a:avLst/>
          </a:prstGeom>
          <a:noFill/>
          <a:ln w="9525">
            <a:noFill/>
            <a:miter lim="800000"/>
            <a:headEnd/>
            <a:tailEnd/>
          </a:ln>
        </p:spPr>
        <p:txBody>
          <a:bodyPr lIns="91419" tIns="45709" rIns="91419" bIns="45709" anchor="b"/>
          <a:lstStyle/>
          <a:p>
            <a:pPr algn="r" defTabSz="914773" eaLnBrk="0" hangingPunct="0"/>
            <a:fld id="{CC75C1CE-B3C7-4E1B-B254-F041918EBDA5}" type="slidenum">
              <a:rPr lang="en-US" sz="1200"/>
              <a:pPr algn="r" defTabSz="914773" eaLnBrk="0" hangingPunct="0"/>
              <a:t>1</a:t>
            </a:fld>
            <a:endParaRPr lang="en-US" sz="1200"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noTextEdit="1"/>
          </p:cNvSpPr>
          <p:nvPr>
            <p:ph type="sldImg"/>
          </p:nvPr>
        </p:nvSpPr>
        <p:spPr bwMode="auto">
          <a:noFill/>
          <a:ln>
            <a:solidFill>
              <a:srgbClr val="000000"/>
            </a:solidFill>
            <a:miter lim="800000"/>
            <a:headEnd/>
            <a:tailEnd/>
          </a:ln>
        </p:spPr>
      </p:sp>
      <p:sp>
        <p:nvSpPr>
          <p:cNvPr id="15362" name="Notes Placeholder 2"/>
          <p:cNvSpPr>
            <a:spLocks noGrp="1"/>
          </p:cNvSpPr>
          <p:nvPr>
            <p:ph type="body" idx="1"/>
          </p:nvPr>
        </p:nvSpPr>
        <p:spPr>
          <a:noFill/>
          <a:ln/>
        </p:spPr>
        <p:txBody>
          <a:bodyPr/>
          <a:lstStyle/>
          <a:p>
            <a:pPr>
              <a:lnSpc>
                <a:spcPct val="80000"/>
              </a:lnSpc>
              <a:spcBef>
                <a:spcPct val="0"/>
              </a:spcBef>
              <a:buFontTx/>
              <a:buNone/>
            </a:pPr>
            <a:endParaRPr lang="en-US" sz="1100" dirty="0" smtClean="0"/>
          </a:p>
        </p:txBody>
      </p:sp>
      <p:sp>
        <p:nvSpPr>
          <p:cNvPr id="15363" name="Slide Number Placeholder 3"/>
          <p:cNvSpPr txBox="1">
            <a:spLocks noGrp="1"/>
          </p:cNvSpPr>
          <p:nvPr/>
        </p:nvSpPr>
        <p:spPr bwMode="auto">
          <a:xfrm>
            <a:off x="3969708" y="8772853"/>
            <a:ext cx="3039109" cy="461647"/>
          </a:xfrm>
          <a:prstGeom prst="rect">
            <a:avLst/>
          </a:prstGeom>
          <a:noFill/>
          <a:ln w="9525">
            <a:noFill/>
            <a:miter lim="800000"/>
            <a:headEnd/>
            <a:tailEnd/>
          </a:ln>
        </p:spPr>
        <p:txBody>
          <a:bodyPr lIns="91419" tIns="45709" rIns="91419" bIns="45709" anchor="b"/>
          <a:lstStyle/>
          <a:p>
            <a:pPr algn="r" defTabSz="914773" eaLnBrk="0" hangingPunct="0"/>
            <a:fld id="{CC75C1CE-B3C7-4E1B-B254-F041918EBDA5}" type="slidenum">
              <a:rPr lang="en-US" sz="1200"/>
              <a:pPr algn="r" defTabSz="914773" eaLnBrk="0" hangingPunct="0"/>
              <a:t>2</a:t>
            </a:fld>
            <a:endParaRPr lang="en-US" sz="1200"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 Id="rId3" Type="http://schemas.openxmlformats.org/officeDocument/2006/relationships/image" Target="../media/image4.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Rectangle 3"/>
          <p:cNvSpPr/>
          <p:nvPr userDrawn="1"/>
        </p:nvSpPr>
        <p:spPr>
          <a:xfrm>
            <a:off x="304800" y="6248400"/>
            <a:ext cx="2667000" cy="609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prstClr val="white"/>
              </a:solidFill>
            </a:endParaRPr>
          </a:p>
        </p:txBody>
      </p:sp>
      <p:pic>
        <p:nvPicPr>
          <p:cNvPr id="5" name="Picture 8" descr="horizontal-logo-green-text.jpg"/>
          <p:cNvPicPr>
            <a:picLocks noChangeAspect="1"/>
          </p:cNvPicPr>
          <p:nvPr userDrawn="1"/>
        </p:nvPicPr>
        <p:blipFill>
          <a:blip r:embed="rId3" cstate="print"/>
          <a:srcRect/>
          <a:stretch>
            <a:fillRect/>
          </a:stretch>
        </p:blipFill>
        <p:spPr bwMode="auto">
          <a:xfrm>
            <a:off x="1905000" y="304800"/>
            <a:ext cx="5334000" cy="892175"/>
          </a:xfrm>
          <a:prstGeom prst="rect">
            <a:avLst/>
          </a:prstGeom>
          <a:noFill/>
          <a:ln w="9525">
            <a:noFill/>
            <a:miter lim="800000"/>
            <a:headEnd/>
            <a:tailEnd/>
          </a:ln>
        </p:spPr>
      </p:pic>
      <p:sp>
        <p:nvSpPr>
          <p:cNvPr id="9" name="Subtitle 2"/>
          <p:cNvSpPr>
            <a:spLocks noGrp="1"/>
          </p:cNvSpPr>
          <p:nvPr>
            <p:ph type="subTitle" idx="1"/>
          </p:nvPr>
        </p:nvSpPr>
        <p:spPr>
          <a:xfrm>
            <a:off x="1371600" y="3200400"/>
            <a:ext cx="6400800" cy="1752600"/>
          </a:xfrm>
        </p:spPr>
        <p:txBody>
          <a:bodyPr/>
          <a:lstStyle>
            <a:lvl1pPr marL="0" indent="0" algn="ctr">
              <a:buNone/>
              <a:defRPr b="0">
                <a:solidFill>
                  <a:schemeClr val="tx1">
                    <a:lumMod val="75000"/>
                    <a:lumOff val="2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10" name="Title 6"/>
          <p:cNvSpPr>
            <a:spLocks noGrp="1"/>
          </p:cNvSpPr>
          <p:nvPr>
            <p:ph type="title"/>
          </p:nvPr>
        </p:nvSpPr>
        <p:spPr>
          <a:xfrm>
            <a:off x="457200" y="1981200"/>
            <a:ext cx="8229600" cy="1143000"/>
          </a:xfrm>
          <a:prstGeom prst="rect">
            <a:avLst/>
          </a:prstGeom>
        </p:spPr>
        <p:txBody>
          <a:bodyPr>
            <a:normAutofit/>
          </a:bodyPr>
          <a:lstStyle>
            <a:lvl1pPr algn="ctr">
              <a:defRPr sz="3200" b="1">
                <a:solidFill>
                  <a:srgbClr val="146737"/>
                </a:solidFill>
              </a:defRPr>
            </a:lvl1pPr>
          </a:lstStyle>
          <a:p>
            <a:r>
              <a:rPr lang="en-US" dirty="0" smtClean="0"/>
              <a:t>Click to edit Master title style</a:t>
            </a:r>
            <a:endParaRPr lang="en-US" dirty="0"/>
          </a:p>
        </p:txBody>
      </p:sp>
      <p:sp>
        <p:nvSpPr>
          <p:cNvPr id="6" name="Footer Placeholder 4"/>
          <p:cNvSpPr>
            <a:spLocks noGrp="1"/>
          </p:cNvSpPr>
          <p:nvPr>
            <p:ph type="ftr" sz="quarter" idx="10"/>
          </p:nvPr>
        </p:nvSpPr>
        <p:spPr/>
        <p:txBody>
          <a:bodyPr/>
          <a:lstStyle>
            <a:lvl1pPr>
              <a:defRPr/>
            </a:lvl1pPr>
          </a:lstStyle>
          <a:p>
            <a:pPr>
              <a:defRPr/>
            </a:pPr>
            <a:r>
              <a:rPr lang="en-US" smtClean="0"/>
              <a:t>Applied Mathematics - Landsberg</a:t>
            </a:r>
            <a:endParaRPr lang="en-US" dirty="0"/>
          </a:p>
        </p:txBody>
      </p:sp>
      <p:sp>
        <p:nvSpPr>
          <p:cNvPr id="7" name="Slide Number Placeholder 5"/>
          <p:cNvSpPr>
            <a:spLocks noGrp="1"/>
          </p:cNvSpPr>
          <p:nvPr>
            <p:ph type="sldNum" sz="quarter" idx="11"/>
          </p:nvPr>
        </p:nvSpPr>
        <p:spPr/>
        <p:txBody>
          <a:bodyPr/>
          <a:lstStyle>
            <a:lvl1pPr>
              <a:defRPr/>
            </a:lvl1pPr>
          </a:lstStyle>
          <a:p>
            <a:pPr>
              <a:defRPr/>
            </a:pPr>
            <a:fld id="{DCEE50CC-E570-4C4C-A87C-24787CB3ADAC}" type="slidenum">
              <a:rPr lang="en-US"/>
              <a:pPr>
                <a:defRPr/>
              </a:pPr>
              <a:t>‹#›</a:t>
            </a:fld>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B053E6-1F5D-4526-8E17-6D67AD6AE10F}" type="datetimeFigureOut">
              <a:rPr lang="en-US" smtClean="0"/>
              <a:t>6/19/15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5B0083-F30B-46F2-B7EF-12181F5E391D}" type="slidenum">
              <a:rPr lang="en-US" smtClean="0"/>
              <a:t>‹#›</a:t>
            </a:fld>
            <a:endParaRPr lang="en-US"/>
          </a:p>
        </p:txBody>
      </p:sp>
    </p:spTree>
    <p:extLst>
      <p:ext uri="{BB962C8B-B14F-4D97-AF65-F5344CB8AC3E}">
        <p14:creationId xmlns:p14="http://schemas.microsoft.com/office/powerpoint/2010/main" val="20164389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B053E6-1F5D-4526-8E17-6D67AD6AE10F}" type="datetimeFigureOut">
              <a:rPr lang="en-US" smtClean="0"/>
              <a:t>6/19/15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5B0083-F30B-46F2-B7EF-12181F5E391D}" type="slidenum">
              <a:rPr lang="en-US" smtClean="0"/>
              <a:t>‹#›</a:t>
            </a:fld>
            <a:endParaRPr lang="en-US"/>
          </a:p>
        </p:txBody>
      </p:sp>
    </p:spTree>
    <p:extLst>
      <p:ext uri="{BB962C8B-B14F-4D97-AF65-F5344CB8AC3E}">
        <p14:creationId xmlns:p14="http://schemas.microsoft.com/office/powerpoint/2010/main" val="41987373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5B053E6-1F5D-4526-8E17-6D67AD6AE10F}" type="datetimeFigureOut">
              <a:rPr lang="en-US" smtClean="0"/>
              <a:t>6/19/15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5B0083-F30B-46F2-B7EF-12181F5E391D}" type="slidenum">
              <a:rPr lang="en-US" smtClean="0"/>
              <a:t>‹#›</a:t>
            </a:fld>
            <a:endParaRPr lang="en-US"/>
          </a:p>
        </p:txBody>
      </p:sp>
    </p:spTree>
    <p:extLst>
      <p:ext uri="{BB962C8B-B14F-4D97-AF65-F5344CB8AC3E}">
        <p14:creationId xmlns:p14="http://schemas.microsoft.com/office/powerpoint/2010/main" val="34580534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5B053E6-1F5D-4526-8E17-6D67AD6AE10F}" type="datetimeFigureOut">
              <a:rPr lang="en-US" smtClean="0"/>
              <a:t>6/19/15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5B0083-F30B-46F2-B7EF-12181F5E391D}" type="slidenum">
              <a:rPr lang="en-US" smtClean="0"/>
              <a:t>‹#›</a:t>
            </a:fld>
            <a:endParaRPr lang="en-US"/>
          </a:p>
        </p:txBody>
      </p:sp>
    </p:spTree>
    <p:extLst>
      <p:ext uri="{BB962C8B-B14F-4D97-AF65-F5344CB8AC3E}">
        <p14:creationId xmlns:p14="http://schemas.microsoft.com/office/powerpoint/2010/main" val="32402245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892B88B2-92F3-4A93-A1FC-ABA76BF7AB12}" type="datetimeFigureOut">
              <a:rPr lang="en-US" smtClean="0"/>
              <a:pPr/>
              <a:t>6/19/15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BA8B6E-C3EC-42ED-98A3-18B8EA37CE6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5B053E6-1F5D-4526-8E17-6D67AD6AE10F}" type="datetimeFigureOut">
              <a:rPr lang="en-US" smtClean="0"/>
              <a:t>6/19/15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5B0083-F30B-46F2-B7EF-12181F5E391D}" type="slidenum">
              <a:rPr lang="en-US" smtClean="0"/>
              <a:t>‹#›</a:t>
            </a:fld>
            <a:endParaRPr lang="en-US"/>
          </a:p>
        </p:txBody>
      </p:sp>
    </p:spTree>
    <p:extLst>
      <p:ext uri="{BB962C8B-B14F-4D97-AF65-F5344CB8AC3E}">
        <p14:creationId xmlns:p14="http://schemas.microsoft.com/office/powerpoint/2010/main" val="883833438"/>
      </p:ext>
    </p:extLst>
  </p:cSld>
  <p:clrMapOvr>
    <a:masterClrMapping/>
  </p:clrMapOvr>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5B053E6-1F5D-4526-8E17-6D67AD6AE10F}" type="datetimeFigureOut">
              <a:rPr lang="en-US" smtClean="0"/>
              <a:t>6/19/15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5B0083-F30B-46F2-B7EF-12181F5E391D}" type="slidenum">
              <a:rPr lang="en-US" smtClean="0"/>
              <a:t>‹#›</a:t>
            </a:fld>
            <a:endParaRPr lang="en-US"/>
          </a:p>
        </p:txBody>
      </p:sp>
    </p:spTree>
    <p:extLst>
      <p:ext uri="{BB962C8B-B14F-4D97-AF65-F5344CB8AC3E}">
        <p14:creationId xmlns:p14="http://schemas.microsoft.com/office/powerpoint/2010/main" val="12735275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B053E6-1F5D-4526-8E17-6D67AD6AE10F}" type="datetimeFigureOut">
              <a:rPr lang="en-US" smtClean="0"/>
              <a:t>6/19/15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5B0083-F30B-46F2-B7EF-12181F5E391D}" type="slidenum">
              <a:rPr lang="en-US" smtClean="0"/>
              <a:t>‹#›</a:t>
            </a:fld>
            <a:endParaRPr lang="en-US"/>
          </a:p>
        </p:txBody>
      </p:sp>
    </p:spTree>
    <p:extLst>
      <p:ext uri="{BB962C8B-B14F-4D97-AF65-F5344CB8AC3E}">
        <p14:creationId xmlns:p14="http://schemas.microsoft.com/office/powerpoint/2010/main" val="23741732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5B053E6-1F5D-4526-8E17-6D67AD6AE10F}" type="datetimeFigureOut">
              <a:rPr lang="en-US" smtClean="0"/>
              <a:t>6/19/15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5B0083-F30B-46F2-B7EF-12181F5E391D}" type="slidenum">
              <a:rPr lang="en-US" smtClean="0"/>
              <a:t>‹#›</a:t>
            </a:fld>
            <a:endParaRPr lang="en-US"/>
          </a:p>
        </p:txBody>
      </p:sp>
    </p:spTree>
    <p:extLst>
      <p:ext uri="{BB962C8B-B14F-4D97-AF65-F5344CB8AC3E}">
        <p14:creationId xmlns:p14="http://schemas.microsoft.com/office/powerpoint/2010/main" val="36091804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5B053E6-1F5D-4526-8E17-6D67AD6AE10F}" type="datetimeFigureOut">
              <a:rPr lang="en-US" smtClean="0"/>
              <a:t>6/19/15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A5B0083-F30B-46F2-B7EF-12181F5E391D}" type="slidenum">
              <a:rPr lang="en-US" smtClean="0"/>
              <a:t>‹#›</a:t>
            </a:fld>
            <a:endParaRPr lang="en-US"/>
          </a:p>
        </p:txBody>
      </p:sp>
    </p:spTree>
    <p:extLst>
      <p:ext uri="{BB962C8B-B14F-4D97-AF65-F5344CB8AC3E}">
        <p14:creationId xmlns:p14="http://schemas.microsoft.com/office/powerpoint/2010/main" val="19749328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5B053E6-1F5D-4526-8E17-6D67AD6AE10F}" type="datetimeFigureOut">
              <a:rPr lang="en-US" smtClean="0"/>
              <a:t>6/19/15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A5B0083-F30B-46F2-B7EF-12181F5E391D}" type="slidenum">
              <a:rPr lang="en-US" smtClean="0"/>
              <a:t>‹#›</a:t>
            </a:fld>
            <a:endParaRPr lang="en-US"/>
          </a:p>
        </p:txBody>
      </p:sp>
    </p:spTree>
    <p:extLst>
      <p:ext uri="{BB962C8B-B14F-4D97-AF65-F5344CB8AC3E}">
        <p14:creationId xmlns:p14="http://schemas.microsoft.com/office/powerpoint/2010/main" val="24540949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B053E6-1F5D-4526-8E17-6D67AD6AE10F}" type="datetimeFigureOut">
              <a:rPr lang="en-US" smtClean="0"/>
              <a:t>6/19/15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A5B0083-F30B-46F2-B7EF-12181F5E391D}" type="slidenum">
              <a:rPr lang="en-US" smtClean="0"/>
              <a:t>‹#›</a:t>
            </a:fld>
            <a:endParaRPr lang="en-US"/>
          </a:p>
        </p:txBody>
      </p:sp>
    </p:spTree>
    <p:extLst>
      <p:ext uri="{BB962C8B-B14F-4D97-AF65-F5344CB8AC3E}">
        <p14:creationId xmlns:p14="http://schemas.microsoft.com/office/powerpoint/2010/main" val="247495917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4" Type="http://schemas.openxmlformats.org/officeDocument/2006/relationships/image" Target="../media/image1.jpeg"/><Relationship Id="rId5" Type="http://schemas.openxmlformats.org/officeDocument/2006/relationships/image" Target="../media/image2.jpe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13.xml"/><Relationship Id="rId12" Type="http://schemas.openxmlformats.org/officeDocument/2006/relationships/theme" Target="../theme/theme2.xml"/><Relationship Id="rId13" Type="http://schemas.openxmlformats.org/officeDocument/2006/relationships/image" Target="../media/image2.jpeg"/><Relationship Id="rId1" Type="http://schemas.openxmlformats.org/officeDocument/2006/relationships/slideLayout" Target="../slideLayouts/slideLayout3.xml"/><Relationship Id="rId2" Type="http://schemas.openxmlformats.org/officeDocument/2006/relationships/slideLayout" Target="../slideLayouts/slideLayout4.xml"/><Relationship Id="rId3" Type="http://schemas.openxmlformats.org/officeDocument/2006/relationships/slideLayout" Target="../slideLayouts/slideLayout5.xml"/><Relationship Id="rId4" Type="http://schemas.openxmlformats.org/officeDocument/2006/relationships/slideLayout" Target="../slideLayouts/slideLayout6.xml"/><Relationship Id="rId5" Type="http://schemas.openxmlformats.org/officeDocument/2006/relationships/slideLayout" Target="../slideLayouts/slideLayout7.xml"/><Relationship Id="rId6" Type="http://schemas.openxmlformats.org/officeDocument/2006/relationships/slideLayout" Target="../slideLayouts/slideLayout8.xml"/><Relationship Id="rId7" Type="http://schemas.openxmlformats.org/officeDocument/2006/relationships/slideLayout" Target="../slideLayouts/slideLayout9.xml"/><Relationship Id="rId8" Type="http://schemas.openxmlformats.org/officeDocument/2006/relationships/slideLayout" Target="../slideLayouts/slideLayout10.xml"/><Relationship Id="rId9" Type="http://schemas.openxmlformats.org/officeDocument/2006/relationships/slideLayout" Target="../slideLayouts/slideLayout11.xml"/><Relationship Id="rId10"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4" cstate="print"/>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0" y="-219075"/>
            <a:ext cx="9144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352425" y="866775"/>
            <a:ext cx="8410575" cy="52593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 name="Footer Placeholder 4"/>
          <p:cNvSpPr>
            <a:spLocks noGrp="1"/>
          </p:cNvSpPr>
          <p:nvPr>
            <p:ph type="ftr" sz="quarter" idx="3"/>
          </p:nvPr>
        </p:nvSpPr>
        <p:spPr>
          <a:xfrm>
            <a:off x="3124200" y="6356350"/>
            <a:ext cx="5334000" cy="365125"/>
          </a:xfrm>
          <a:prstGeom prst="rect">
            <a:avLst/>
          </a:prstGeom>
        </p:spPr>
        <p:txBody>
          <a:bodyPr vert="horz" lIns="91440" tIns="45720" rIns="91440" bIns="45720" rtlCol="0" anchor="ctr"/>
          <a:lstStyle>
            <a:lvl1pPr algn="r" fontAlgn="auto">
              <a:spcBef>
                <a:spcPts val="0"/>
              </a:spcBef>
              <a:spcAft>
                <a:spcPts val="0"/>
              </a:spcAft>
              <a:defRPr sz="1200">
                <a:solidFill>
                  <a:srgbClr val="106636"/>
                </a:solidFill>
                <a:latin typeface="Arial" pitchFamily="34" charset="0"/>
                <a:cs typeface="Arial" pitchFamily="34" charset="0"/>
              </a:defRPr>
            </a:lvl1pPr>
          </a:lstStyle>
          <a:p>
            <a:pPr>
              <a:defRPr/>
            </a:pPr>
            <a:r>
              <a:rPr lang="en-US" smtClean="0"/>
              <a:t>Applied Mathematics - Landsberg</a:t>
            </a:r>
            <a:endParaRPr lang="en-US"/>
          </a:p>
        </p:txBody>
      </p:sp>
      <p:sp>
        <p:nvSpPr>
          <p:cNvPr id="6" name="Slide Number Placeholder 5"/>
          <p:cNvSpPr>
            <a:spLocks noGrp="1"/>
          </p:cNvSpPr>
          <p:nvPr>
            <p:ph type="sldNum" sz="quarter" idx="4"/>
          </p:nvPr>
        </p:nvSpPr>
        <p:spPr>
          <a:xfrm>
            <a:off x="8413750" y="6351588"/>
            <a:ext cx="381000" cy="365125"/>
          </a:xfrm>
          <a:prstGeom prst="rect">
            <a:avLst/>
          </a:prstGeom>
        </p:spPr>
        <p:txBody>
          <a:bodyPr vert="horz" lIns="91440" tIns="45720" rIns="91440" bIns="45720" rtlCol="0" anchor="ctr"/>
          <a:lstStyle>
            <a:lvl1pPr algn="r" fontAlgn="auto">
              <a:spcBef>
                <a:spcPts val="0"/>
              </a:spcBef>
              <a:spcAft>
                <a:spcPts val="0"/>
              </a:spcAft>
              <a:defRPr sz="1200">
                <a:solidFill>
                  <a:srgbClr val="106636"/>
                </a:solidFill>
                <a:latin typeface="Arial" pitchFamily="34" charset="0"/>
                <a:cs typeface="Arial" pitchFamily="34" charset="0"/>
              </a:defRPr>
            </a:lvl1pPr>
          </a:lstStyle>
          <a:p>
            <a:pPr>
              <a:defRPr/>
            </a:pPr>
            <a:fld id="{1F8A97BA-DB9B-4291-87AE-AF89EA7F18B7}" type="slidenum">
              <a:rPr lang="en-US"/>
              <a:pPr>
                <a:defRPr/>
              </a:pPr>
              <a:t>‹#›</a:t>
            </a:fld>
            <a:endParaRPr lang="en-US" dirty="0"/>
          </a:p>
        </p:txBody>
      </p:sp>
      <p:pic>
        <p:nvPicPr>
          <p:cNvPr id="1030" name="Picture 9" descr="horizontal-logo-green-text.jpg"/>
          <p:cNvPicPr>
            <a:picLocks noChangeAspect="1"/>
          </p:cNvPicPr>
          <p:nvPr/>
        </p:nvPicPr>
        <p:blipFill>
          <a:blip r:embed="rId5" cstate="print"/>
          <a:srcRect/>
          <a:stretch>
            <a:fillRect/>
          </a:stretch>
        </p:blipFill>
        <p:spPr bwMode="auto">
          <a:xfrm>
            <a:off x="457200" y="6354763"/>
            <a:ext cx="2438400" cy="40798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1" r:id="rId1"/>
    <p:sldLayoutId id="2147483680" r:id="rId2"/>
  </p:sldLayoutIdLst>
  <p:timing>
    <p:tnLst>
      <p:par>
        <p:cTn xmlns:p14="http://schemas.microsoft.com/office/powerpoint/2010/main" id="1" dur="indefinite" restart="never" nodeType="tmRoot"/>
      </p:par>
    </p:tnLst>
  </p:timing>
  <p:hf hdr="0" ftr="0" dt="0"/>
  <p:txStyles>
    <p:titleStyle>
      <a:lvl1pPr algn="ctr" rtl="0" eaLnBrk="0" fontAlgn="base" hangingPunct="0">
        <a:spcBef>
          <a:spcPct val="0"/>
        </a:spcBef>
        <a:spcAft>
          <a:spcPct val="0"/>
        </a:spcAft>
        <a:defRPr sz="2400" kern="1200">
          <a:solidFill>
            <a:srgbClr val="106636"/>
          </a:solidFill>
          <a:latin typeface="Arial" pitchFamily="34" charset="0"/>
          <a:ea typeface="+mj-ea"/>
          <a:cs typeface="Arial" pitchFamily="34" charset="0"/>
        </a:defRPr>
      </a:lvl1pPr>
      <a:lvl2pPr algn="ctr" rtl="0" eaLnBrk="0" fontAlgn="base" hangingPunct="0">
        <a:spcBef>
          <a:spcPct val="0"/>
        </a:spcBef>
        <a:spcAft>
          <a:spcPct val="0"/>
        </a:spcAft>
        <a:defRPr sz="2400">
          <a:solidFill>
            <a:srgbClr val="106636"/>
          </a:solidFill>
          <a:latin typeface="Arial" charset="0"/>
          <a:cs typeface="Arial" charset="0"/>
        </a:defRPr>
      </a:lvl2pPr>
      <a:lvl3pPr algn="ctr" rtl="0" eaLnBrk="0" fontAlgn="base" hangingPunct="0">
        <a:spcBef>
          <a:spcPct val="0"/>
        </a:spcBef>
        <a:spcAft>
          <a:spcPct val="0"/>
        </a:spcAft>
        <a:defRPr sz="2400">
          <a:solidFill>
            <a:srgbClr val="106636"/>
          </a:solidFill>
          <a:latin typeface="Arial" charset="0"/>
          <a:cs typeface="Arial" charset="0"/>
        </a:defRPr>
      </a:lvl3pPr>
      <a:lvl4pPr algn="ctr" rtl="0" eaLnBrk="0" fontAlgn="base" hangingPunct="0">
        <a:spcBef>
          <a:spcPct val="0"/>
        </a:spcBef>
        <a:spcAft>
          <a:spcPct val="0"/>
        </a:spcAft>
        <a:defRPr sz="2400">
          <a:solidFill>
            <a:srgbClr val="106636"/>
          </a:solidFill>
          <a:latin typeface="Arial" charset="0"/>
          <a:cs typeface="Arial" charset="0"/>
        </a:defRPr>
      </a:lvl4pPr>
      <a:lvl5pPr algn="ctr" rtl="0" eaLnBrk="0" fontAlgn="base" hangingPunct="0">
        <a:spcBef>
          <a:spcPct val="0"/>
        </a:spcBef>
        <a:spcAft>
          <a:spcPct val="0"/>
        </a:spcAft>
        <a:defRPr sz="2400">
          <a:solidFill>
            <a:srgbClr val="106636"/>
          </a:solidFill>
          <a:latin typeface="Arial" charset="0"/>
          <a:cs typeface="Arial" charset="0"/>
        </a:defRPr>
      </a:lvl5pPr>
      <a:lvl6pPr marL="457200" algn="ctr" rtl="0" fontAlgn="base">
        <a:spcBef>
          <a:spcPct val="0"/>
        </a:spcBef>
        <a:spcAft>
          <a:spcPct val="0"/>
        </a:spcAft>
        <a:defRPr sz="2400">
          <a:solidFill>
            <a:srgbClr val="106636"/>
          </a:solidFill>
          <a:latin typeface="Arial" charset="0"/>
          <a:cs typeface="Arial" charset="0"/>
        </a:defRPr>
      </a:lvl6pPr>
      <a:lvl7pPr marL="914400" algn="ctr" rtl="0" fontAlgn="base">
        <a:spcBef>
          <a:spcPct val="0"/>
        </a:spcBef>
        <a:spcAft>
          <a:spcPct val="0"/>
        </a:spcAft>
        <a:defRPr sz="2400">
          <a:solidFill>
            <a:srgbClr val="106636"/>
          </a:solidFill>
          <a:latin typeface="Arial" charset="0"/>
          <a:cs typeface="Arial" charset="0"/>
        </a:defRPr>
      </a:lvl7pPr>
      <a:lvl8pPr marL="1371600" algn="ctr" rtl="0" fontAlgn="base">
        <a:spcBef>
          <a:spcPct val="0"/>
        </a:spcBef>
        <a:spcAft>
          <a:spcPct val="0"/>
        </a:spcAft>
        <a:defRPr sz="2400">
          <a:solidFill>
            <a:srgbClr val="106636"/>
          </a:solidFill>
          <a:latin typeface="Arial" charset="0"/>
          <a:cs typeface="Arial" charset="0"/>
        </a:defRPr>
      </a:lvl8pPr>
      <a:lvl9pPr marL="1828800" algn="ctr" rtl="0" fontAlgn="base">
        <a:spcBef>
          <a:spcPct val="0"/>
        </a:spcBef>
        <a:spcAft>
          <a:spcPct val="0"/>
        </a:spcAft>
        <a:defRPr sz="2400">
          <a:solidFill>
            <a:srgbClr val="106636"/>
          </a:solidFill>
          <a:latin typeface="Arial" charset="0"/>
          <a:cs typeface="Arial" charset="0"/>
        </a:defRPr>
      </a:lvl9pPr>
    </p:titleStyle>
    <p:bodyStyle>
      <a:lvl1pPr marL="342900" indent="-342900" algn="l" rtl="0" eaLnBrk="0" fontAlgn="base" hangingPunct="0">
        <a:spcBef>
          <a:spcPct val="20000"/>
        </a:spcBef>
        <a:spcAft>
          <a:spcPct val="0"/>
        </a:spcAft>
        <a:buFont typeface="Arial" charset="0"/>
        <a:buChar char="•"/>
        <a:defRPr sz="2400" b="1" kern="1200">
          <a:solidFill>
            <a:srgbClr val="146737"/>
          </a:solidFill>
          <a:latin typeface="Arial" pitchFamily="34" charset="0"/>
          <a:ea typeface="+mn-ea"/>
          <a:cs typeface="Arial" pitchFamily="34" charset="0"/>
        </a:defRPr>
      </a:lvl1pPr>
      <a:lvl2pPr marL="742950" indent="-285750" algn="l" rtl="0" eaLnBrk="0" fontAlgn="base" hangingPunct="0">
        <a:spcBef>
          <a:spcPct val="20000"/>
        </a:spcBef>
        <a:spcAft>
          <a:spcPct val="0"/>
        </a:spcAft>
        <a:buFont typeface="Arial" charset="0"/>
        <a:buChar char="–"/>
        <a:defRPr sz="2200" kern="1200">
          <a:solidFill>
            <a:srgbClr val="404040"/>
          </a:solidFill>
          <a:latin typeface="Arial" pitchFamily="34" charset="0"/>
          <a:ea typeface="+mn-ea"/>
          <a:cs typeface="Arial"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B053E6-1F5D-4526-8E17-6D67AD6AE10F}" type="datetimeFigureOut">
              <a:rPr lang="en-US" smtClean="0"/>
              <a:t>6/19/15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5B0083-F30B-46F2-B7EF-12181F5E391D}" type="slidenum">
              <a:rPr lang="en-US" smtClean="0"/>
              <a:t>‹#›</a:t>
            </a:fld>
            <a:endParaRPr lang="en-US"/>
          </a:p>
        </p:txBody>
      </p:sp>
      <p:pic>
        <p:nvPicPr>
          <p:cNvPr id="7" name="Picture 9" descr="horizontal-logo-green-text.jpg"/>
          <p:cNvPicPr>
            <a:picLocks noChangeAspect="1"/>
          </p:cNvPicPr>
          <p:nvPr userDrawn="1"/>
        </p:nvPicPr>
        <p:blipFill>
          <a:blip r:embed="rId13" cstate="print"/>
          <a:srcRect/>
          <a:stretch>
            <a:fillRect/>
          </a:stretch>
        </p:blipFill>
        <p:spPr bwMode="auto">
          <a:xfrm>
            <a:off x="457200" y="6354763"/>
            <a:ext cx="2438400" cy="407987"/>
          </a:xfrm>
          <a:prstGeom prst="rect">
            <a:avLst/>
          </a:prstGeom>
          <a:noFill/>
          <a:ln w="9525">
            <a:noFill/>
            <a:miter lim="800000"/>
            <a:headEnd/>
            <a:tailEnd/>
          </a:ln>
        </p:spPr>
      </p:pic>
    </p:spTree>
    <p:extLst>
      <p:ext uri="{BB962C8B-B14F-4D97-AF65-F5344CB8AC3E}">
        <p14:creationId xmlns:p14="http://schemas.microsoft.com/office/powerpoint/2010/main" val="1568604196"/>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Lst>
  <p:timing>
    <p:tnLst>
      <p:par>
        <p:cTn xmlns:p14="http://schemas.microsoft.com/office/powerpoint/2010/mai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6.jpg"/><Relationship Id="rId5" Type="http://schemas.openxmlformats.org/officeDocument/2006/relationships/image" Target="../media/image7.emf"/><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6.jpg"/><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title" idx="4294967295"/>
          </p:nvPr>
        </p:nvSpPr>
        <p:spPr>
          <a:xfrm>
            <a:off x="0" y="25400"/>
            <a:ext cx="9144000" cy="762000"/>
          </a:xfrm>
        </p:spPr>
        <p:txBody>
          <a:bodyPr>
            <a:normAutofit/>
          </a:bodyPr>
          <a:lstStyle/>
          <a:p>
            <a:r>
              <a:rPr lang="en-US" sz="2000" b="1" dirty="0"/>
              <a:t>Accelerating Time Integration for the Shallow Water Equations on the Sphere Using GPUs </a:t>
            </a:r>
          </a:p>
        </p:txBody>
      </p:sp>
      <p:cxnSp>
        <p:nvCxnSpPr>
          <p:cNvPr id="14338" name="Straight Connector 8"/>
          <p:cNvCxnSpPr>
            <a:cxnSpLocks noChangeShapeType="1"/>
          </p:cNvCxnSpPr>
          <p:nvPr/>
        </p:nvCxnSpPr>
        <p:spPr bwMode="auto">
          <a:xfrm>
            <a:off x="228600" y="2895600"/>
            <a:ext cx="8763000" cy="3175"/>
          </a:xfrm>
          <a:prstGeom prst="line">
            <a:avLst/>
          </a:prstGeom>
          <a:noFill/>
          <a:ln w="25400" algn="ctr">
            <a:solidFill>
              <a:srgbClr val="F9B074"/>
            </a:solidFill>
            <a:round/>
            <a:headEnd/>
            <a:tailEnd/>
          </a:ln>
        </p:spPr>
      </p:cxnSp>
      <p:cxnSp>
        <p:nvCxnSpPr>
          <p:cNvPr id="14339" name="Straight Connector 20"/>
          <p:cNvCxnSpPr>
            <a:cxnSpLocks noChangeShapeType="1"/>
          </p:cNvCxnSpPr>
          <p:nvPr/>
        </p:nvCxnSpPr>
        <p:spPr bwMode="auto">
          <a:xfrm>
            <a:off x="4495800" y="838200"/>
            <a:ext cx="0" cy="2057400"/>
          </a:xfrm>
          <a:prstGeom prst="line">
            <a:avLst/>
          </a:prstGeom>
          <a:noFill/>
          <a:ln w="25400" algn="ctr">
            <a:solidFill>
              <a:srgbClr val="F9B074"/>
            </a:solidFill>
            <a:round/>
            <a:headEnd/>
            <a:tailEnd/>
          </a:ln>
        </p:spPr>
      </p:cxnSp>
      <p:sp>
        <p:nvSpPr>
          <p:cNvPr id="14340" name="TextBox 13"/>
          <p:cNvSpPr txBox="1">
            <a:spLocks noChangeArrowheads="1"/>
          </p:cNvSpPr>
          <p:nvPr/>
        </p:nvSpPr>
        <p:spPr bwMode="auto">
          <a:xfrm>
            <a:off x="4724400" y="838200"/>
            <a:ext cx="888385" cy="369332"/>
          </a:xfrm>
          <a:prstGeom prst="rect">
            <a:avLst/>
          </a:prstGeom>
          <a:noFill/>
          <a:ln w="9525">
            <a:noFill/>
            <a:miter lim="800000"/>
            <a:headEnd/>
            <a:tailEnd/>
          </a:ln>
        </p:spPr>
        <p:txBody>
          <a:bodyPr wrap="none">
            <a:spAutoFit/>
          </a:bodyPr>
          <a:lstStyle/>
          <a:p>
            <a:pPr eaLnBrk="0" hangingPunct="0"/>
            <a:r>
              <a:rPr lang="en-US" i="1" dirty="0" smtClean="0">
                <a:solidFill>
                  <a:srgbClr val="DA5500"/>
                </a:solidFill>
              </a:rPr>
              <a:t>Impact </a:t>
            </a:r>
            <a:endParaRPr lang="en-US" i="1" dirty="0">
              <a:solidFill>
                <a:srgbClr val="DA5500"/>
              </a:solidFill>
            </a:endParaRPr>
          </a:p>
        </p:txBody>
      </p:sp>
      <p:sp>
        <p:nvSpPr>
          <p:cNvPr id="14341" name="TextBox 14"/>
          <p:cNvSpPr txBox="1">
            <a:spLocks noChangeArrowheads="1"/>
          </p:cNvSpPr>
          <p:nvPr/>
        </p:nvSpPr>
        <p:spPr bwMode="auto">
          <a:xfrm>
            <a:off x="304800" y="838200"/>
            <a:ext cx="1406645" cy="369332"/>
          </a:xfrm>
          <a:prstGeom prst="rect">
            <a:avLst/>
          </a:prstGeom>
          <a:noFill/>
          <a:ln w="9525">
            <a:noFill/>
            <a:miter lim="800000"/>
            <a:headEnd/>
            <a:tailEnd/>
          </a:ln>
        </p:spPr>
        <p:txBody>
          <a:bodyPr wrap="none">
            <a:spAutoFit/>
          </a:bodyPr>
          <a:lstStyle/>
          <a:p>
            <a:pPr eaLnBrk="0" hangingPunct="0"/>
            <a:r>
              <a:rPr lang="en-US" i="1" dirty="0" smtClean="0">
                <a:solidFill>
                  <a:srgbClr val="DA5500"/>
                </a:solidFill>
              </a:rPr>
              <a:t>Objectives </a:t>
            </a:r>
            <a:endParaRPr lang="en-US" i="1" dirty="0">
              <a:solidFill>
                <a:srgbClr val="DA5500"/>
              </a:solidFill>
            </a:endParaRPr>
          </a:p>
        </p:txBody>
      </p:sp>
      <p:sp>
        <p:nvSpPr>
          <p:cNvPr id="14342" name="Content Placeholder 5"/>
          <p:cNvSpPr>
            <a:spLocks noGrp="1"/>
          </p:cNvSpPr>
          <p:nvPr>
            <p:ph sz="half" idx="4294967295"/>
          </p:nvPr>
        </p:nvSpPr>
        <p:spPr>
          <a:xfrm>
            <a:off x="152400" y="1219200"/>
            <a:ext cx="4191000" cy="1752600"/>
          </a:xfrm>
        </p:spPr>
        <p:txBody>
          <a:bodyPr>
            <a:noAutofit/>
          </a:bodyPr>
          <a:lstStyle/>
          <a:p>
            <a:pPr marL="233363" indent="-233363">
              <a:spcBef>
                <a:spcPts val="300"/>
              </a:spcBef>
              <a:buClr>
                <a:schemeClr val="accent4">
                  <a:lumMod val="75000"/>
                </a:schemeClr>
              </a:buClr>
              <a:buSzPct val="100000"/>
              <a:buFont typeface="Wingdings" charset="2"/>
              <a:buChar char="§"/>
            </a:pPr>
            <a:r>
              <a:rPr lang="en-US" sz="1400" b="0" dirty="0" smtClean="0">
                <a:solidFill>
                  <a:schemeClr val="tx1"/>
                </a:solidFill>
                <a:cs typeface="Arial" charset="0"/>
              </a:rPr>
              <a:t>Enable the implicit solver capability within the Community Atmosphere Model (CAM) to use GPU to achieve performance gains</a:t>
            </a:r>
            <a:endParaRPr lang="en-US" sz="1400" b="0" dirty="0">
              <a:solidFill>
                <a:schemeClr val="tx1"/>
              </a:solidFill>
              <a:cs typeface="Arial" charset="0"/>
            </a:endParaRPr>
          </a:p>
          <a:p>
            <a:pPr marL="233363" indent="-233363">
              <a:spcBef>
                <a:spcPts val="300"/>
              </a:spcBef>
              <a:buClr>
                <a:schemeClr val="accent4">
                  <a:lumMod val="75000"/>
                </a:schemeClr>
              </a:buClr>
              <a:buSzPct val="100000"/>
              <a:buFont typeface="Wingdings" charset="2"/>
              <a:buChar char="§"/>
            </a:pPr>
            <a:r>
              <a:rPr lang="en-US" sz="1400" b="0" dirty="0" smtClean="0">
                <a:solidFill>
                  <a:schemeClr val="tx1"/>
                </a:solidFill>
                <a:cs typeface="Arial" charset="0"/>
              </a:rPr>
              <a:t>Leverage the use of data copies already required to use the C++ based </a:t>
            </a:r>
            <a:r>
              <a:rPr lang="en-US" sz="1400" b="0" dirty="0" err="1" smtClean="0">
                <a:solidFill>
                  <a:schemeClr val="tx1"/>
                </a:solidFill>
                <a:cs typeface="Arial" charset="0"/>
              </a:rPr>
              <a:t>Trilinos</a:t>
            </a:r>
            <a:r>
              <a:rPr lang="en-US" sz="1400" b="0" dirty="0" smtClean="0">
                <a:solidFill>
                  <a:schemeClr val="tx1"/>
                </a:solidFill>
                <a:cs typeface="Arial" charset="0"/>
              </a:rPr>
              <a:t> solver libraries within CAM to transfer data to the GPU “for free”</a:t>
            </a:r>
          </a:p>
        </p:txBody>
      </p:sp>
      <p:sp>
        <p:nvSpPr>
          <p:cNvPr id="18" name="TextBox 13"/>
          <p:cNvSpPr txBox="1">
            <a:spLocks noChangeArrowheads="1"/>
          </p:cNvSpPr>
          <p:nvPr/>
        </p:nvSpPr>
        <p:spPr bwMode="auto">
          <a:xfrm>
            <a:off x="228600" y="2971800"/>
            <a:ext cx="1869614" cy="369332"/>
          </a:xfrm>
          <a:prstGeom prst="rect">
            <a:avLst/>
          </a:prstGeom>
          <a:noFill/>
          <a:ln w="9525">
            <a:noFill/>
            <a:miter lim="800000"/>
            <a:headEnd/>
            <a:tailEnd/>
          </a:ln>
        </p:spPr>
        <p:txBody>
          <a:bodyPr wrap="none">
            <a:spAutoFit/>
          </a:bodyPr>
          <a:lstStyle/>
          <a:p>
            <a:pPr eaLnBrk="0" hangingPunct="0"/>
            <a:r>
              <a:rPr lang="en-US" i="1" dirty="0" smtClean="0">
                <a:solidFill>
                  <a:srgbClr val="DA5500"/>
                </a:solidFill>
              </a:rPr>
              <a:t>Accomplishments</a:t>
            </a:r>
            <a:endParaRPr lang="en-US" i="1" dirty="0">
              <a:solidFill>
                <a:srgbClr val="DA5500"/>
              </a:solidFill>
            </a:endParaRPr>
          </a:p>
        </p:txBody>
      </p:sp>
      <p:sp>
        <p:nvSpPr>
          <p:cNvPr id="25" name="Content Placeholder 5"/>
          <p:cNvSpPr txBox="1">
            <a:spLocks/>
          </p:cNvSpPr>
          <p:nvPr/>
        </p:nvSpPr>
        <p:spPr>
          <a:xfrm>
            <a:off x="0" y="3429000"/>
            <a:ext cx="4343400" cy="1981200"/>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2400" b="1" kern="1200">
                <a:solidFill>
                  <a:srgbClr val="146737"/>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200" kern="1200">
                <a:solidFill>
                  <a:schemeClr val="tx1">
                    <a:lumMod val="75000"/>
                    <a:lumOff val="25000"/>
                  </a:schemeClr>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1600" b="0" dirty="0" smtClean="0"/>
              <a:t>Developed the capability for the implicit solver option of CAM to use the GPU on the hybrid Titan system at the Oak Ridge computing facility (OLCF)</a:t>
            </a:r>
          </a:p>
          <a:p>
            <a:r>
              <a:rPr lang="en-US" sz="1600" b="0" dirty="0" smtClean="0"/>
              <a:t>Demonstrated the gains in using the GPU for higher spatial order discretization configurations, which are useful at high-resolution</a:t>
            </a:r>
          </a:p>
        </p:txBody>
      </p:sp>
      <p:cxnSp>
        <p:nvCxnSpPr>
          <p:cNvPr id="13" name="Straight Connector 20"/>
          <p:cNvCxnSpPr>
            <a:cxnSpLocks noChangeShapeType="1"/>
          </p:cNvCxnSpPr>
          <p:nvPr/>
        </p:nvCxnSpPr>
        <p:spPr bwMode="auto">
          <a:xfrm>
            <a:off x="4724400" y="2895600"/>
            <a:ext cx="0" cy="2895600"/>
          </a:xfrm>
          <a:prstGeom prst="line">
            <a:avLst/>
          </a:prstGeom>
          <a:noFill/>
          <a:ln w="25400" algn="ctr">
            <a:solidFill>
              <a:srgbClr val="F9B074"/>
            </a:solidFill>
            <a:round/>
            <a:headEnd/>
            <a:tailEnd/>
          </a:ln>
        </p:spPr>
      </p:cxnSp>
      <p:sp>
        <p:nvSpPr>
          <p:cNvPr id="4" name="TextBox 3"/>
          <p:cNvSpPr txBox="1"/>
          <p:nvPr/>
        </p:nvSpPr>
        <p:spPr>
          <a:xfrm>
            <a:off x="6311900" y="3568700"/>
            <a:ext cx="184666" cy="369332"/>
          </a:xfrm>
          <a:prstGeom prst="rect">
            <a:avLst/>
          </a:prstGeom>
          <a:noFill/>
        </p:spPr>
        <p:txBody>
          <a:bodyPr wrap="none" rtlCol="0">
            <a:spAutoFit/>
          </a:bodyPr>
          <a:lstStyle/>
          <a:p>
            <a:endParaRPr lang="en-US" dirty="0"/>
          </a:p>
        </p:txBody>
      </p:sp>
      <p:pic>
        <p:nvPicPr>
          <p:cNvPr id="3" name="Picture 2" descr="ccsi-dev_logo.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67600" y="6361822"/>
            <a:ext cx="1571303" cy="483478"/>
          </a:xfrm>
          <a:prstGeom prst="rect">
            <a:avLst/>
          </a:prstGeom>
        </p:spPr>
      </p:pic>
      <p:sp>
        <p:nvSpPr>
          <p:cNvPr id="9" name="TextBox 8"/>
          <p:cNvSpPr txBox="1"/>
          <p:nvPr/>
        </p:nvSpPr>
        <p:spPr>
          <a:xfrm>
            <a:off x="4876800" y="4724400"/>
            <a:ext cx="4038600" cy="1371600"/>
          </a:xfrm>
          <a:prstGeom prst="rect">
            <a:avLst/>
          </a:prstGeom>
          <a:noFill/>
        </p:spPr>
        <p:txBody>
          <a:bodyPr wrap="square" rtlCol="0">
            <a:spAutoFit/>
          </a:bodyPr>
          <a:lstStyle/>
          <a:p>
            <a:r>
              <a:rPr lang="en-US" sz="1400" dirty="0" smtClean="0"/>
              <a:t>The individual elements within the cubed sphere grid of the CAM model are further decomposed with a spectral representation, and the order of the polynomials determines the density of the matrix solve, and thus the amount of work allocated to a GPU implementation.</a:t>
            </a:r>
            <a:endParaRPr lang="en-US" sz="1400" dirty="0"/>
          </a:p>
        </p:txBody>
      </p:sp>
      <p:sp>
        <p:nvSpPr>
          <p:cNvPr id="2" name="TextBox 1"/>
          <p:cNvSpPr txBox="1"/>
          <p:nvPr/>
        </p:nvSpPr>
        <p:spPr>
          <a:xfrm>
            <a:off x="152400" y="5410200"/>
            <a:ext cx="4343400" cy="738664"/>
          </a:xfrm>
          <a:prstGeom prst="rect">
            <a:avLst/>
          </a:prstGeom>
          <a:noFill/>
        </p:spPr>
        <p:txBody>
          <a:bodyPr wrap="square" rtlCol="0">
            <a:spAutoFit/>
          </a:bodyPr>
          <a:lstStyle/>
          <a:p>
            <a:r>
              <a:rPr lang="en-US" sz="1400" dirty="0" smtClean="0"/>
              <a:t>Archibald, R. K.,  </a:t>
            </a:r>
            <a:r>
              <a:rPr lang="en-US" sz="1400" dirty="0"/>
              <a:t>K. J. Evans, and A. G. Salinger (2015). Accelerating Time </a:t>
            </a:r>
            <a:r>
              <a:rPr lang="en-US" sz="1400" dirty="0" smtClean="0"/>
              <a:t>Integration </a:t>
            </a:r>
            <a:r>
              <a:rPr lang="en-US" sz="1400" dirty="0"/>
              <a:t>for Climate Modeling Using GPUs, </a:t>
            </a:r>
            <a:r>
              <a:rPr lang="en-US" sz="1400" i="1" dirty="0" err="1"/>
              <a:t>Procedia</a:t>
            </a:r>
            <a:r>
              <a:rPr lang="en-US" sz="1400" i="1" dirty="0"/>
              <a:t> Computer Science</a:t>
            </a:r>
            <a:r>
              <a:rPr lang="en-US" sz="1400" dirty="0"/>
              <a:t>, 51:2046-2055.</a:t>
            </a:r>
          </a:p>
        </p:txBody>
      </p:sp>
      <p:pic>
        <p:nvPicPr>
          <p:cNvPr id="5" name="Picture 4" descr="ACME logo.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124200" y="6324154"/>
            <a:ext cx="1143000" cy="533846"/>
          </a:xfrm>
          <a:prstGeom prst="rect">
            <a:avLst/>
          </a:prstGeom>
        </p:spPr>
      </p:pic>
      <p:sp>
        <p:nvSpPr>
          <p:cNvPr id="22" name="Content Placeholder 5"/>
          <p:cNvSpPr txBox="1">
            <a:spLocks/>
          </p:cNvSpPr>
          <p:nvPr/>
        </p:nvSpPr>
        <p:spPr bwMode="auto">
          <a:xfrm>
            <a:off x="4724400" y="1219200"/>
            <a:ext cx="3962400" cy="1600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342900" indent="-342900" algn="l" rtl="0" eaLnBrk="0" fontAlgn="base" hangingPunct="0">
              <a:spcBef>
                <a:spcPct val="20000"/>
              </a:spcBef>
              <a:spcAft>
                <a:spcPct val="0"/>
              </a:spcAft>
              <a:buFont typeface="Arial" charset="0"/>
              <a:buChar char="•"/>
              <a:defRPr sz="2400" b="1" kern="1200">
                <a:solidFill>
                  <a:srgbClr val="146737"/>
                </a:solidFill>
                <a:latin typeface="Arial" pitchFamily="34" charset="0"/>
                <a:ea typeface="+mn-ea"/>
                <a:cs typeface="Arial" pitchFamily="34" charset="0"/>
              </a:defRPr>
            </a:lvl1pPr>
            <a:lvl2pPr marL="742950" indent="-285750" algn="l" rtl="0" eaLnBrk="0" fontAlgn="base" hangingPunct="0">
              <a:spcBef>
                <a:spcPct val="20000"/>
              </a:spcBef>
              <a:spcAft>
                <a:spcPct val="0"/>
              </a:spcAft>
              <a:buFont typeface="Arial" charset="0"/>
              <a:buChar char="–"/>
              <a:defRPr sz="2200" kern="1200">
                <a:solidFill>
                  <a:srgbClr val="404040"/>
                </a:solidFill>
                <a:latin typeface="Arial" pitchFamily="34" charset="0"/>
                <a:ea typeface="+mn-ea"/>
                <a:cs typeface="Arial"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600" b="0" dirty="0" smtClean="0">
                <a:solidFill>
                  <a:schemeClr val="tx2"/>
                </a:solidFill>
              </a:rPr>
              <a:t>Demonstrated that some configurations of the implicit solver achieve efficiency gains when using the GPU, and that packing the nodes with more work, like other efforts to enable CAM to use the GPU, determines the degree of speedup</a:t>
            </a:r>
            <a:endParaRPr lang="en-US" sz="1600" b="0" dirty="0">
              <a:solidFill>
                <a:schemeClr val="tx2"/>
              </a:solidFill>
            </a:endParaRPr>
          </a:p>
        </p:txBody>
      </p:sp>
      <p:pic>
        <p:nvPicPr>
          <p:cNvPr id="6" name="Picture 5" descr="SE_layout-eps-converted-to.pdf"/>
          <p:cNvPicPr>
            <a:picLocks noChangeAspect="1"/>
          </p:cNvPicPr>
          <p:nvPr/>
        </p:nvPicPr>
        <p:blipFill rotWithShape="1">
          <a:blip r:embed="rId5">
            <a:extLst>
              <a:ext uri="{28A0092B-C50C-407E-A947-70E740481C1C}">
                <a14:useLocalDpi xmlns:a14="http://schemas.microsoft.com/office/drawing/2010/main" val="0"/>
              </a:ext>
            </a:extLst>
          </a:blip>
          <a:srcRect t="12592" r="8836" b="14075"/>
          <a:stretch/>
        </p:blipFill>
        <p:spPr>
          <a:xfrm>
            <a:off x="5334000" y="3023774"/>
            <a:ext cx="2971800" cy="1700626"/>
          </a:xfrm>
          <a:prstGeom prst="rect">
            <a:avLst/>
          </a:prstGeom>
        </p:spPr>
      </p:pic>
      <p:sp>
        <p:nvSpPr>
          <p:cNvPr id="7" name="TextBox 6"/>
          <p:cNvSpPr txBox="1"/>
          <p:nvPr/>
        </p:nvSpPr>
        <p:spPr>
          <a:xfrm>
            <a:off x="4419600" y="6337300"/>
            <a:ext cx="3352800" cy="523220"/>
          </a:xfrm>
          <a:prstGeom prst="rect">
            <a:avLst/>
          </a:prstGeom>
          <a:noFill/>
        </p:spPr>
        <p:txBody>
          <a:bodyPr wrap="square" rtlCol="0">
            <a:spAutoFit/>
          </a:bodyPr>
          <a:lstStyle/>
          <a:p>
            <a:r>
              <a:rPr lang="en-US" sz="1400" dirty="0" smtClean="0"/>
              <a:t>Support provided by the BER </a:t>
            </a:r>
            <a:r>
              <a:rPr lang="en-US" sz="1400" dirty="0" err="1" smtClean="0"/>
              <a:t>SciDAC</a:t>
            </a:r>
            <a:endParaRPr lang="en-US" sz="1400" dirty="0" smtClean="0"/>
          </a:p>
          <a:p>
            <a:r>
              <a:rPr lang="en-US" sz="1400" dirty="0" err="1" smtClean="0"/>
              <a:t>Multiscale</a:t>
            </a:r>
            <a:r>
              <a:rPr lang="en-US" sz="1400" dirty="0" smtClean="0"/>
              <a:t> project</a:t>
            </a:r>
            <a:endParaRPr lang="en-US" sz="1400" dirty="0"/>
          </a:p>
        </p:txBody>
      </p:sp>
    </p:spTree>
    <p:extLst>
      <p:ext uri="{BB962C8B-B14F-4D97-AF65-F5344CB8AC3E}">
        <p14:creationId xmlns:p14="http://schemas.microsoft.com/office/powerpoint/2010/main" val="227070736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title" idx="4294967295"/>
          </p:nvPr>
        </p:nvSpPr>
        <p:spPr>
          <a:xfrm>
            <a:off x="0" y="25400"/>
            <a:ext cx="9144000" cy="762000"/>
          </a:xfrm>
        </p:spPr>
        <p:txBody>
          <a:bodyPr>
            <a:normAutofit/>
          </a:bodyPr>
          <a:lstStyle/>
          <a:p>
            <a:r>
              <a:rPr lang="en-US" sz="2000" b="1" dirty="0"/>
              <a:t>Accelerating Time Integration for the Shallow Water Equations on the Sphere Using GPUs </a:t>
            </a:r>
            <a:endParaRPr lang="en-US" sz="1600" b="1" dirty="0" smtClean="0">
              <a:solidFill>
                <a:srgbClr val="006600"/>
              </a:solidFill>
              <a:latin typeface="Arial"/>
              <a:cs typeface="Arial"/>
            </a:endParaRPr>
          </a:p>
        </p:txBody>
      </p:sp>
      <p:sp>
        <p:nvSpPr>
          <p:cNvPr id="14341" name="TextBox 14"/>
          <p:cNvSpPr txBox="1">
            <a:spLocks noChangeArrowheads="1"/>
          </p:cNvSpPr>
          <p:nvPr/>
        </p:nvSpPr>
        <p:spPr bwMode="auto">
          <a:xfrm>
            <a:off x="304800" y="990600"/>
            <a:ext cx="1130438" cy="369332"/>
          </a:xfrm>
          <a:prstGeom prst="rect">
            <a:avLst/>
          </a:prstGeom>
          <a:noFill/>
          <a:ln w="9525">
            <a:noFill/>
            <a:miter lim="800000"/>
            <a:headEnd/>
            <a:tailEnd/>
          </a:ln>
        </p:spPr>
        <p:txBody>
          <a:bodyPr wrap="none">
            <a:spAutoFit/>
          </a:bodyPr>
          <a:lstStyle/>
          <a:p>
            <a:pPr eaLnBrk="0" hangingPunct="0"/>
            <a:r>
              <a:rPr lang="en-US" i="1" dirty="0" smtClean="0">
                <a:solidFill>
                  <a:srgbClr val="DA5500"/>
                </a:solidFill>
              </a:rPr>
              <a:t>Summary </a:t>
            </a:r>
            <a:endParaRPr lang="en-US" i="1" dirty="0">
              <a:solidFill>
                <a:srgbClr val="DA5500"/>
              </a:solidFill>
            </a:endParaRPr>
          </a:p>
        </p:txBody>
      </p:sp>
      <p:sp>
        <p:nvSpPr>
          <p:cNvPr id="4" name="TextBox 3"/>
          <p:cNvSpPr txBox="1"/>
          <p:nvPr/>
        </p:nvSpPr>
        <p:spPr>
          <a:xfrm>
            <a:off x="6311900" y="3568700"/>
            <a:ext cx="184666" cy="369332"/>
          </a:xfrm>
          <a:prstGeom prst="rect">
            <a:avLst/>
          </a:prstGeom>
          <a:noFill/>
        </p:spPr>
        <p:txBody>
          <a:bodyPr wrap="none" rtlCol="0">
            <a:spAutoFit/>
          </a:bodyPr>
          <a:lstStyle/>
          <a:p>
            <a:endParaRPr lang="en-US" dirty="0"/>
          </a:p>
        </p:txBody>
      </p:sp>
      <p:pic>
        <p:nvPicPr>
          <p:cNvPr id="3" name="Picture 2" descr="ccsi-dev_logo.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67600" y="6361822"/>
            <a:ext cx="1571303" cy="483478"/>
          </a:xfrm>
          <a:prstGeom prst="rect">
            <a:avLst/>
          </a:prstGeom>
        </p:spPr>
      </p:pic>
      <p:sp>
        <p:nvSpPr>
          <p:cNvPr id="2" name="TextBox 1"/>
          <p:cNvSpPr txBox="1"/>
          <p:nvPr/>
        </p:nvSpPr>
        <p:spPr>
          <a:xfrm>
            <a:off x="190500" y="5715000"/>
            <a:ext cx="8915400" cy="523220"/>
          </a:xfrm>
          <a:prstGeom prst="rect">
            <a:avLst/>
          </a:prstGeom>
          <a:noFill/>
        </p:spPr>
        <p:txBody>
          <a:bodyPr wrap="square" rtlCol="0">
            <a:spAutoFit/>
          </a:bodyPr>
          <a:lstStyle/>
          <a:p>
            <a:r>
              <a:rPr lang="en-US" sz="1400" dirty="0"/>
              <a:t> Archibald, R. K.,  K. J. Evans, and A. G. Salinger (2015). Accelerating Time Integration for Climate Modeling Using GPUs, </a:t>
            </a:r>
            <a:r>
              <a:rPr lang="en-US" sz="1400" i="1" dirty="0" err="1"/>
              <a:t>Procedia</a:t>
            </a:r>
            <a:r>
              <a:rPr lang="en-US" sz="1400" i="1" dirty="0"/>
              <a:t> Computer Science</a:t>
            </a:r>
            <a:r>
              <a:rPr lang="en-US" sz="1400" dirty="0"/>
              <a:t>, 51:2046-2055.</a:t>
            </a:r>
          </a:p>
        </p:txBody>
      </p:sp>
      <p:pic>
        <p:nvPicPr>
          <p:cNvPr id="5" name="Picture 4" descr="ACME logo.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048000" y="6324600"/>
            <a:ext cx="958502" cy="447675"/>
          </a:xfrm>
          <a:prstGeom prst="rect">
            <a:avLst/>
          </a:prstGeom>
        </p:spPr>
      </p:pic>
      <p:sp>
        <p:nvSpPr>
          <p:cNvPr id="10" name="TextBox 9"/>
          <p:cNvSpPr txBox="1"/>
          <p:nvPr/>
        </p:nvSpPr>
        <p:spPr>
          <a:xfrm>
            <a:off x="228600" y="1371600"/>
            <a:ext cx="8610600" cy="3416320"/>
          </a:xfrm>
          <a:prstGeom prst="rect">
            <a:avLst/>
          </a:prstGeom>
          <a:noFill/>
        </p:spPr>
        <p:txBody>
          <a:bodyPr wrap="square" rtlCol="0">
            <a:spAutoFit/>
          </a:bodyPr>
          <a:lstStyle/>
          <a:p>
            <a:r>
              <a:rPr lang="en-US" dirty="0"/>
              <a:t>The push towards larger and larger computational platforms has made it possible for climate simulations to resolve climate dynamics across multiple spatial and temporal scales. This direction in climate simulation has created a strong need to develop scalable time</a:t>
            </a:r>
            <a:r>
              <a:rPr lang="en-US" dirty="0" smtClean="0"/>
              <a:t>-stepping </a:t>
            </a:r>
            <a:r>
              <a:rPr lang="en-US" dirty="0"/>
              <a:t>methods capable of accelerating throughput on high performance computing. This work details the recent advances in the implementation of implicit time stepping on a spectral element cube-sphere grid using graphical processing units (GPU) based machines. We demonstrate how solvers in the </a:t>
            </a:r>
            <a:r>
              <a:rPr lang="en-US" dirty="0" err="1"/>
              <a:t>Trilinos</a:t>
            </a:r>
            <a:r>
              <a:rPr lang="en-US" dirty="0"/>
              <a:t> project are interfaced with ACME and GPU </a:t>
            </a:r>
            <a:r>
              <a:rPr lang="en-US" dirty="0" smtClean="0"/>
              <a:t>kernels that </a:t>
            </a:r>
            <a:r>
              <a:rPr lang="en-US" dirty="0"/>
              <a:t>can significantly increase computational speed of the residual calculations in the implicit time stepping method for the shallow water equations on the sphere. We show the optimization gains and data structure reorganization that facilitates the performance improvements. </a:t>
            </a:r>
          </a:p>
          <a:p>
            <a:endParaRPr lang="en-US" dirty="0"/>
          </a:p>
        </p:txBody>
      </p:sp>
      <p:sp>
        <p:nvSpPr>
          <p:cNvPr id="9" name="TextBox 8"/>
          <p:cNvSpPr txBox="1"/>
          <p:nvPr/>
        </p:nvSpPr>
        <p:spPr>
          <a:xfrm>
            <a:off x="4114800" y="6296680"/>
            <a:ext cx="3352800" cy="523220"/>
          </a:xfrm>
          <a:prstGeom prst="rect">
            <a:avLst/>
          </a:prstGeom>
          <a:noFill/>
        </p:spPr>
        <p:txBody>
          <a:bodyPr wrap="square" rtlCol="0">
            <a:spAutoFit/>
          </a:bodyPr>
          <a:lstStyle/>
          <a:p>
            <a:r>
              <a:rPr lang="en-US" sz="1400" dirty="0" smtClean="0"/>
              <a:t>Support provided by the BER </a:t>
            </a:r>
            <a:r>
              <a:rPr lang="en-US" sz="1400" dirty="0" err="1" smtClean="0"/>
              <a:t>SciDAC</a:t>
            </a:r>
            <a:endParaRPr lang="en-US" sz="1400" dirty="0" smtClean="0"/>
          </a:p>
          <a:p>
            <a:r>
              <a:rPr lang="en-US" sz="1400" dirty="0" err="1" smtClean="0"/>
              <a:t>Multiscale</a:t>
            </a:r>
            <a:r>
              <a:rPr lang="en-US" sz="1400" dirty="0" smtClean="0"/>
              <a:t> project</a:t>
            </a:r>
            <a:endParaRPr lang="en-US" sz="1400" dirty="0"/>
          </a:p>
        </p:txBody>
      </p:sp>
    </p:spTree>
    <p:extLst>
      <p:ext uri="{BB962C8B-B14F-4D97-AF65-F5344CB8AC3E}">
        <p14:creationId xmlns:p14="http://schemas.microsoft.com/office/powerpoint/2010/main" val="424528413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5719</TotalTime>
  <Words>457</Words>
  <Application>Microsoft Macintosh PowerPoint</Application>
  <PresentationFormat>On-screen Show (4:3)</PresentationFormat>
  <Paragraphs>21</Paragraphs>
  <Slides>2</Slides>
  <Notes>2</Notes>
  <HiddenSlides>0</HiddenSlides>
  <MMClips>0</MMClips>
  <ScaleCrop>false</ScaleCrop>
  <HeadingPairs>
    <vt:vector size="4" baseType="variant">
      <vt:variant>
        <vt:lpstr>Theme</vt:lpstr>
      </vt:variant>
      <vt:variant>
        <vt:i4>2</vt:i4>
      </vt:variant>
      <vt:variant>
        <vt:lpstr>Slide Titles</vt:lpstr>
      </vt:variant>
      <vt:variant>
        <vt:i4>2</vt:i4>
      </vt:variant>
    </vt:vector>
  </HeadingPairs>
  <TitlesOfParts>
    <vt:vector size="4" baseType="lpstr">
      <vt:lpstr>1_Office Theme</vt:lpstr>
      <vt:lpstr>Custom Design</vt:lpstr>
      <vt:lpstr>Accelerating Time Integration for the Shallow Water Equations on the Sphere Using GPUs </vt:lpstr>
      <vt:lpstr>Accelerating Time Integration for the Shallow Water Equations on the Sphere Using GPUs </vt:lpstr>
    </vt:vector>
  </TitlesOfParts>
  <Company>US Department of Energy (SC)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Facilities Budget Template</dc:title>
  <dc:creator>helpdesk</dc:creator>
  <cp:lastModifiedBy>Evans, Katherine J.</cp:lastModifiedBy>
  <cp:revision>534</cp:revision>
  <cp:lastPrinted>2013-07-17T20:47:32Z</cp:lastPrinted>
  <dcterms:created xsi:type="dcterms:W3CDTF">2011-04-04T14:41:56Z</dcterms:created>
  <dcterms:modified xsi:type="dcterms:W3CDTF">2015-06-19T18:07:14Z</dcterms:modified>
</cp:coreProperties>
</file>