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5"/>
  </p:notesMasterIdLst>
  <p:handoutMasterIdLst>
    <p:handoutMasterId r:id="rId6"/>
  </p:handoutMasterIdLst>
  <p:sldIdLst>
    <p:sldId id="375" r:id="rId3"/>
    <p:sldId id="376" r:id="rId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990099"/>
    <a:srgbClr val="008000"/>
    <a:srgbClr val="FFCCCC"/>
    <a:srgbClr val="FF505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63" autoAdjust="0"/>
    <p:restoredTop sz="88619" autoAdjust="0"/>
  </p:normalViewPr>
  <p:slideViewPr>
    <p:cSldViewPr>
      <p:cViewPr>
        <p:scale>
          <a:sx n="100" d="100"/>
          <a:sy n="100" d="100"/>
        </p:scale>
        <p:origin x="-960" y="34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2120"/>
          </a:xfrm>
          <a:prstGeom prst="rect">
            <a:avLst/>
          </a:prstGeom>
        </p:spPr>
        <p:txBody>
          <a:bodyPr vert="horz" lIns="91440" tIns="45720" rIns="91440" bIns="45720" rtlCol="0"/>
          <a:lstStyle>
            <a:lvl1pPr algn="r">
              <a:defRPr sz="1200"/>
            </a:lvl1pPr>
          </a:lstStyle>
          <a:p>
            <a:fld id="{1F0FC52E-3DE0-4D0F-8301-0C9D53841A51}" type="datetimeFigureOut">
              <a:rPr lang="en-US" smtClean="0"/>
              <a:pPr/>
              <a:t>6/19/15</a:t>
            </a:fld>
            <a:endParaRPr lang="en-US"/>
          </a:p>
        </p:txBody>
      </p:sp>
      <p:sp>
        <p:nvSpPr>
          <p:cNvPr id="4" name="Footer Placeholder 3"/>
          <p:cNvSpPr>
            <a:spLocks noGrp="1"/>
          </p:cNvSpPr>
          <p:nvPr>
            <p:ph type="ftr" sz="quarter" idx="2"/>
          </p:nvPr>
        </p:nvSpPr>
        <p:spPr>
          <a:xfrm>
            <a:off x="0" y="8772378"/>
            <a:ext cx="303864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72378"/>
            <a:ext cx="3038648" cy="462120"/>
          </a:xfrm>
          <a:prstGeom prst="rect">
            <a:avLst/>
          </a:prstGeom>
        </p:spPr>
        <p:txBody>
          <a:bodyPr vert="horz" lIns="91440" tIns="45720" rIns="91440" bIns="45720" rtlCol="0" anchor="b"/>
          <a:lstStyle>
            <a:lvl1pPr algn="r">
              <a:defRPr sz="1200"/>
            </a:lvl1pPr>
          </a:lstStyle>
          <a:p>
            <a:fld id="{80E448C2-0687-4275-B9E0-F547EFE71A47}" type="slidenum">
              <a:rPr lang="en-US" smtClean="0"/>
              <a:pPr/>
              <a:t>‹#›</a:t>
            </a:fld>
            <a:endParaRPr lang="en-US"/>
          </a:p>
        </p:txBody>
      </p:sp>
    </p:spTree>
    <p:extLst>
      <p:ext uri="{BB962C8B-B14F-4D97-AF65-F5344CB8AC3E}">
        <p14:creationId xmlns:p14="http://schemas.microsoft.com/office/powerpoint/2010/main" val="3504576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180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446" tIns="46223" rIns="92446" bIns="46223" rtlCol="0"/>
          <a:lstStyle>
            <a:lvl1pPr algn="r">
              <a:defRPr sz="1200"/>
            </a:lvl1pPr>
          </a:lstStyle>
          <a:p>
            <a:fld id="{7CE99966-166F-4CB6-A8BA-06A15B56D167}" type="datetimeFigureOut">
              <a:rPr lang="en-US" smtClean="0"/>
              <a:pPr/>
              <a:t>6/19/15</a:t>
            </a:fld>
            <a:endParaRPr lang="en-US"/>
          </a:p>
        </p:txBody>
      </p:sp>
      <p:sp>
        <p:nvSpPr>
          <p:cNvPr id="4" name="Slide Image Placeholder 3"/>
          <p:cNvSpPr>
            <a:spLocks noGrp="1" noRot="1" noChangeAspect="1"/>
          </p:cNvSpPr>
          <p:nvPr>
            <p:ph type="sldImg" idx="2"/>
          </p:nvPr>
        </p:nvSpPr>
        <p:spPr>
          <a:xfrm>
            <a:off x="1195388" y="692150"/>
            <a:ext cx="4621212" cy="34655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670"/>
            <a:ext cx="3037840" cy="46180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70"/>
            <a:ext cx="3037840" cy="461804"/>
          </a:xfrm>
          <a:prstGeom prst="rect">
            <a:avLst/>
          </a:prstGeom>
        </p:spPr>
        <p:txBody>
          <a:bodyPr vert="horz" lIns="92446" tIns="46223" rIns="92446" bIns="46223" rtlCol="0" anchor="b"/>
          <a:lstStyle>
            <a:lvl1pPr algn="r">
              <a:defRPr sz="1200"/>
            </a:lvl1pPr>
          </a:lstStyle>
          <a:p>
            <a:fld id="{6E59C07E-BA73-4694-B393-5A21F42E0FBF}" type="slidenum">
              <a:rPr lang="en-US" smtClean="0"/>
              <a:pPr/>
              <a:t>‹#›</a:t>
            </a:fld>
            <a:endParaRPr lang="en-US"/>
          </a:p>
        </p:txBody>
      </p:sp>
    </p:spTree>
    <p:extLst>
      <p:ext uri="{BB962C8B-B14F-4D97-AF65-F5344CB8AC3E}">
        <p14:creationId xmlns:p14="http://schemas.microsoft.com/office/powerpoint/2010/main" val="3349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smtClean="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1</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smtClean="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Applied Mathematics - Landsberg</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6/19/15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01643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6/19/15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419873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458053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2402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92B88B2-92F3-4A93-A1FC-ABA76BF7AB12}" type="datetimeFigureOut">
              <a:rPr lang="en-US" smtClean="0"/>
              <a:pPr/>
              <a:t>6/19/15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A8B6E-C3EC-42ED-98A3-18B8EA37C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88383343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27352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053E6-1F5D-4526-8E17-6D67AD6AE10F}" type="datetimeFigureOut">
              <a:rPr lang="en-US" smtClean="0"/>
              <a:t>6/19/15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37417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053E6-1F5D-4526-8E17-6D67AD6AE10F}" type="datetimeFigureOut">
              <a:rPr lang="en-US" smtClean="0"/>
              <a:t>6/19/15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60918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053E6-1F5D-4526-8E17-6D67AD6AE10F}" type="datetimeFigureOut">
              <a:rPr lang="en-US" smtClean="0"/>
              <a:t>6/19/15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97493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053E6-1F5D-4526-8E17-6D67AD6AE10F}" type="datetimeFigureOut">
              <a:rPr lang="en-US" smtClean="0"/>
              <a:t>6/19/15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5409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53E6-1F5D-4526-8E17-6D67AD6AE10F}" type="datetimeFigureOut">
              <a:rPr lang="en-US" smtClean="0"/>
              <a:t>6/19/15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749591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smtClean="0"/>
              <a:t>Applied Mathematics - Landsberg</a:t>
            </a:r>
            <a:endParaRPr lang="en-US"/>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80" r:id="rId2"/>
  </p:sldLayoutIdLst>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53E6-1F5D-4526-8E17-6D67AD6AE10F}" type="datetimeFigureOut">
              <a:rPr lang="en-US" smtClean="0"/>
              <a:t>6/19/15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0083-F30B-46F2-B7EF-12181F5E391D}" type="slidenum">
              <a:rPr lang="en-US" smtClean="0"/>
              <a:t>‹#›</a:t>
            </a:fld>
            <a:endParaRPr lang="en-US"/>
          </a:p>
        </p:txBody>
      </p:sp>
      <p:pic>
        <p:nvPicPr>
          <p:cNvPr id="7" name="Picture 9" descr="horizontal-logo-green-text.jpg"/>
          <p:cNvPicPr>
            <a:picLocks noChangeAspect="1"/>
          </p:cNvPicPr>
          <p:nvPr userDrawn="1"/>
        </p:nvPicPr>
        <p:blipFill>
          <a:blip r:embed="rId13" cstate="print"/>
          <a:srcRect/>
          <a:stretch>
            <a:fillRect/>
          </a:stretch>
        </p:blipFill>
        <p:spPr bwMode="auto">
          <a:xfrm>
            <a:off x="457200" y="6354763"/>
            <a:ext cx="2438400" cy="407987"/>
          </a:xfrm>
          <a:prstGeom prst="rect">
            <a:avLst/>
          </a:prstGeom>
          <a:noFill/>
          <a:ln w="9525">
            <a:noFill/>
            <a:miter lim="800000"/>
            <a:headEnd/>
            <a:tailEnd/>
          </a:ln>
        </p:spPr>
      </p:pic>
    </p:spTree>
    <p:extLst>
      <p:ext uri="{BB962C8B-B14F-4D97-AF65-F5344CB8AC3E}">
        <p14:creationId xmlns:p14="http://schemas.microsoft.com/office/powerpoint/2010/main" val="15686041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g"/><Relationship Id="rId5"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2000" b="1" dirty="0"/>
              <a:t>Accelerating Time Integration for the Shallow Water Equations on the Sphere Using GPUs </a:t>
            </a:r>
          </a:p>
        </p:txBody>
      </p:sp>
      <p:cxnSp>
        <p:nvCxnSpPr>
          <p:cNvPr id="14338" name="Straight Connector 8"/>
          <p:cNvCxnSpPr>
            <a:cxnSpLocks noChangeShapeType="1"/>
          </p:cNvCxnSpPr>
          <p:nvPr/>
        </p:nvCxnSpPr>
        <p:spPr bwMode="auto">
          <a:xfrm>
            <a:off x="228600" y="2895600"/>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a:off x="4495800" y="838200"/>
            <a:ext cx="0" cy="205740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724400" y="838200"/>
            <a:ext cx="88838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Impact </a:t>
            </a:r>
            <a:endParaRPr lang="en-US" i="1" dirty="0">
              <a:solidFill>
                <a:srgbClr val="DA5500"/>
              </a:solidFill>
            </a:endParaRPr>
          </a:p>
        </p:txBody>
      </p:sp>
      <p:sp>
        <p:nvSpPr>
          <p:cNvPr id="14341" name="TextBox 14"/>
          <p:cNvSpPr txBox="1">
            <a:spLocks noChangeArrowheads="1"/>
          </p:cNvSpPr>
          <p:nvPr/>
        </p:nvSpPr>
        <p:spPr bwMode="auto">
          <a:xfrm>
            <a:off x="304800" y="838200"/>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4342" name="Content Placeholder 5"/>
          <p:cNvSpPr>
            <a:spLocks noGrp="1"/>
          </p:cNvSpPr>
          <p:nvPr>
            <p:ph sz="half" idx="4294967295"/>
          </p:nvPr>
        </p:nvSpPr>
        <p:spPr>
          <a:xfrm>
            <a:off x="152400" y="1219200"/>
            <a:ext cx="4191000" cy="1752600"/>
          </a:xfrm>
        </p:spPr>
        <p:txBody>
          <a:bodyPr>
            <a:noAutofit/>
          </a:bodyPr>
          <a:lstStyle/>
          <a:p>
            <a:pPr marL="233363" indent="-233363">
              <a:spcBef>
                <a:spcPts val="300"/>
              </a:spcBef>
              <a:buClr>
                <a:schemeClr val="accent4">
                  <a:lumMod val="75000"/>
                </a:schemeClr>
              </a:buClr>
              <a:buSzPct val="100000"/>
              <a:buFont typeface="Wingdings" charset="2"/>
              <a:buChar char="§"/>
            </a:pPr>
            <a:r>
              <a:rPr lang="en-US" sz="1400" b="0" dirty="0" smtClean="0">
                <a:solidFill>
                  <a:schemeClr val="tx1"/>
                </a:solidFill>
                <a:cs typeface="Arial" charset="0"/>
              </a:rPr>
              <a:t>Enable the implicit solver capability within the Community Atmosphere Model (CAM) to use GPU to achieve performance gains</a:t>
            </a:r>
            <a:endParaRPr lang="en-US" sz="1400" b="0" dirty="0">
              <a:solidFill>
                <a:schemeClr val="tx1"/>
              </a:solidFill>
              <a:cs typeface="Arial" charset="0"/>
            </a:endParaRPr>
          </a:p>
          <a:p>
            <a:pPr marL="233363" indent="-233363">
              <a:spcBef>
                <a:spcPts val="300"/>
              </a:spcBef>
              <a:buClr>
                <a:schemeClr val="accent4">
                  <a:lumMod val="75000"/>
                </a:schemeClr>
              </a:buClr>
              <a:buSzPct val="100000"/>
              <a:buFont typeface="Wingdings" charset="2"/>
              <a:buChar char="§"/>
            </a:pPr>
            <a:r>
              <a:rPr lang="en-US" sz="1400" b="0" dirty="0" smtClean="0">
                <a:solidFill>
                  <a:schemeClr val="tx1"/>
                </a:solidFill>
                <a:cs typeface="Arial" charset="0"/>
              </a:rPr>
              <a:t>Leverage the use of data copies already required to use the C++ based </a:t>
            </a:r>
            <a:r>
              <a:rPr lang="en-US" sz="1400" b="0" dirty="0" err="1" smtClean="0">
                <a:solidFill>
                  <a:schemeClr val="tx1"/>
                </a:solidFill>
                <a:cs typeface="Arial" charset="0"/>
              </a:rPr>
              <a:t>Trilinos</a:t>
            </a:r>
            <a:r>
              <a:rPr lang="en-US" sz="1400" b="0" dirty="0" smtClean="0">
                <a:solidFill>
                  <a:schemeClr val="tx1"/>
                </a:solidFill>
                <a:cs typeface="Arial" charset="0"/>
              </a:rPr>
              <a:t> solver libraries within CAM to transfer data to the GPU “for free”</a:t>
            </a:r>
          </a:p>
        </p:txBody>
      </p:sp>
      <p:sp>
        <p:nvSpPr>
          <p:cNvPr id="18" name="TextBox 13"/>
          <p:cNvSpPr txBox="1">
            <a:spLocks noChangeArrowheads="1"/>
          </p:cNvSpPr>
          <p:nvPr/>
        </p:nvSpPr>
        <p:spPr bwMode="auto">
          <a:xfrm>
            <a:off x="228600" y="2971800"/>
            <a:ext cx="1869614"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sp>
        <p:nvSpPr>
          <p:cNvPr id="25" name="Content Placeholder 5"/>
          <p:cNvSpPr txBox="1">
            <a:spLocks/>
          </p:cNvSpPr>
          <p:nvPr/>
        </p:nvSpPr>
        <p:spPr>
          <a:xfrm>
            <a:off x="0" y="3429000"/>
            <a:ext cx="4343400" cy="1981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0" dirty="0" smtClean="0"/>
              <a:t>Developed the capability for the implicit solver option of CAM to use the GPU on the hybrid Titan system at the Oak Ridge computing facility (OLCF)</a:t>
            </a:r>
          </a:p>
          <a:p>
            <a:r>
              <a:rPr lang="en-US" sz="1600" b="0" dirty="0" smtClean="0"/>
              <a:t>Demonstrated the gains in using the GPU for higher spatial order discretization configurations, which are useful at high-resolution</a:t>
            </a:r>
          </a:p>
        </p:txBody>
      </p:sp>
      <p:cxnSp>
        <p:nvCxnSpPr>
          <p:cNvPr id="13" name="Straight Connector 20"/>
          <p:cNvCxnSpPr>
            <a:cxnSpLocks noChangeShapeType="1"/>
          </p:cNvCxnSpPr>
          <p:nvPr/>
        </p:nvCxnSpPr>
        <p:spPr bwMode="auto">
          <a:xfrm>
            <a:off x="4724400" y="2895600"/>
            <a:ext cx="0" cy="2895600"/>
          </a:xfrm>
          <a:prstGeom prst="line">
            <a:avLst/>
          </a:prstGeom>
          <a:noFill/>
          <a:ln w="25400" algn="ctr">
            <a:solidFill>
              <a:srgbClr val="F9B074"/>
            </a:solidFill>
            <a:round/>
            <a:headEnd/>
            <a:tailEnd/>
          </a:ln>
        </p:spPr>
      </p:cxn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9" name="TextBox 8"/>
          <p:cNvSpPr txBox="1"/>
          <p:nvPr/>
        </p:nvSpPr>
        <p:spPr>
          <a:xfrm>
            <a:off x="4876800" y="4724400"/>
            <a:ext cx="4038600" cy="1371600"/>
          </a:xfrm>
          <a:prstGeom prst="rect">
            <a:avLst/>
          </a:prstGeom>
          <a:noFill/>
        </p:spPr>
        <p:txBody>
          <a:bodyPr wrap="square" rtlCol="0">
            <a:spAutoFit/>
          </a:bodyPr>
          <a:lstStyle/>
          <a:p>
            <a:r>
              <a:rPr lang="en-US" sz="1400" dirty="0" smtClean="0"/>
              <a:t>The individual elements within the cubed sphere grid of the CAM model are further decomposed with a spectral representation, and the order of the polynomials determines the density of the matrix solve, and thus the amount of work allocated to a GPU implementation.</a:t>
            </a:r>
            <a:endParaRPr lang="en-US" sz="1400" dirty="0"/>
          </a:p>
        </p:txBody>
      </p:sp>
      <p:sp>
        <p:nvSpPr>
          <p:cNvPr id="2" name="TextBox 1"/>
          <p:cNvSpPr txBox="1"/>
          <p:nvPr/>
        </p:nvSpPr>
        <p:spPr>
          <a:xfrm>
            <a:off x="152400" y="5410200"/>
            <a:ext cx="4343400" cy="738664"/>
          </a:xfrm>
          <a:prstGeom prst="rect">
            <a:avLst/>
          </a:prstGeom>
          <a:noFill/>
        </p:spPr>
        <p:txBody>
          <a:bodyPr wrap="square" rtlCol="0">
            <a:spAutoFit/>
          </a:bodyPr>
          <a:lstStyle/>
          <a:p>
            <a:r>
              <a:rPr lang="en-US" sz="1400" dirty="0" smtClean="0"/>
              <a:t>Archibald, R. K.,  </a:t>
            </a:r>
            <a:r>
              <a:rPr lang="en-US" sz="1400" dirty="0"/>
              <a:t>K. J. Evans, and A. G. Salinger (2015). Accelerating Time </a:t>
            </a:r>
            <a:r>
              <a:rPr lang="en-US" sz="1400" dirty="0" smtClean="0"/>
              <a:t>Integration </a:t>
            </a:r>
            <a:r>
              <a:rPr lang="en-US" sz="1400" dirty="0"/>
              <a:t>for Climate Modeling Using GPUs, </a:t>
            </a:r>
            <a:r>
              <a:rPr lang="en-US" sz="1400" i="1" dirty="0" err="1"/>
              <a:t>Procedia</a:t>
            </a:r>
            <a:r>
              <a:rPr lang="en-US" sz="1400" i="1" dirty="0"/>
              <a:t> Computer Science</a:t>
            </a:r>
            <a:r>
              <a:rPr lang="en-US" sz="1400" dirty="0"/>
              <a:t>, 51:2046-2055.</a:t>
            </a:r>
          </a:p>
        </p:txBody>
      </p:sp>
      <p:pic>
        <p:nvPicPr>
          <p:cNvPr id="5" name="Picture 4" descr="ACME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4200" y="6324154"/>
            <a:ext cx="1143000" cy="533846"/>
          </a:xfrm>
          <a:prstGeom prst="rect">
            <a:avLst/>
          </a:prstGeom>
        </p:spPr>
      </p:pic>
      <p:sp>
        <p:nvSpPr>
          <p:cNvPr id="22" name="Content Placeholder 5"/>
          <p:cNvSpPr txBox="1">
            <a:spLocks/>
          </p:cNvSpPr>
          <p:nvPr/>
        </p:nvSpPr>
        <p:spPr bwMode="auto">
          <a:xfrm>
            <a:off x="4724400" y="1219200"/>
            <a:ext cx="39624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0" dirty="0" smtClean="0">
                <a:solidFill>
                  <a:schemeClr val="tx2"/>
                </a:solidFill>
              </a:rPr>
              <a:t>Demonstrated that some configurations of the implicit solver achieve efficiency gains when using the GPU, and that packing the nodes with more work, like other efforts to enable CAM to use the GPU, determines the degree of speedup</a:t>
            </a:r>
            <a:endParaRPr lang="en-US" sz="1600" b="0" dirty="0">
              <a:solidFill>
                <a:schemeClr val="tx2"/>
              </a:solidFill>
            </a:endParaRPr>
          </a:p>
        </p:txBody>
      </p:sp>
      <p:pic>
        <p:nvPicPr>
          <p:cNvPr id="6" name="Picture 5" descr="SE_layout-eps-converted-to.pdf"/>
          <p:cNvPicPr>
            <a:picLocks noChangeAspect="1"/>
          </p:cNvPicPr>
          <p:nvPr/>
        </p:nvPicPr>
        <p:blipFill rotWithShape="1">
          <a:blip r:embed="rId5">
            <a:extLst>
              <a:ext uri="{28A0092B-C50C-407E-A947-70E740481C1C}">
                <a14:useLocalDpi xmlns:a14="http://schemas.microsoft.com/office/drawing/2010/main" val="0"/>
              </a:ext>
            </a:extLst>
          </a:blip>
          <a:srcRect t="12592" r="8836" b="14075"/>
          <a:stretch/>
        </p:blipFill>
        <p:spPr>
          <a:xfrm>
            <a:off x="5334000" y="3023774"/>
            <a:ext cx="2971800" cy="1700626"/>
          </a:xfrm>
          <a:prstGeom prst="rect">
            <a:avLst/>
          </a:prstGeom>
        </p:spPr>
      </p:pic>
      <p:sp>
        <p:nvSpPr>
          <p:cNvPr id="7" name="TextBox 6"/>
          <p:cNvSpPr txBox="1"/>
          <p:nvPr/>
        </p:nvSpPr>
        <p:spPr>
          <a:xfrm>
            <a:off x="4419600" y="6337300"/>
            <a:ext cx="3352800" cy="523220"/>
          </a:xfrm>
          <a:prstGeom prst="rect">
            <a:avLst/>
          </a:prstGeom>
          <a:noFill/>
        </p:spPr>
        <p:txBody>
          <a:bodyPr wrap="square" rtlCol="0">
            <a:spAutoFit/>
          </a:bodyPr>
          <a:lstStyle/>
          <a:p>
            <a:r>
              <a:rPr lang="en-US" sz="1400" dirty="0" smtClean="0"/>
              <a:t>Support provided by the BER </a:t>
            </a:r>
            <a:r>
              <a:rPr lang="en-US" sz="1400" dirty="0" err="1" smtClean="0"/>
              <a:t>SciDAC</a:t>
            </a:r>
            <a:endParaRPr lang="en-US" sz="1400" dirty="0" smtClean="0"/>
          </a:p>
          <a:p>
            <a:r>
              <a:rPr lang="en-US" sz="1400" dirty="0" err="1" smtClean="0"/>
              <a:t>Multiscale</a:t>
            </a:r>
            <a:r>
              <a:rPr lang="en-US" sz="1400" dirty="0" smtClean="0"/>
              <a:t> project</a:t>
            </a:r>
            <a:endParaRPr lang="en-US" sz="1400" dirty="0"/>
          </a:p>
        </p:txBody>
      </p:sp>
    </p:spTree>
    <p:extLst>
      <p:ext uri="{BB962C8B-B14F-4D97-AF65-F5344CB8AC3E}">
        <p14:creationId xmlns:p14="http://schemas.microsoft.com/office/powerpoint/2010/main" val="22707073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2000" b="1" dirty="0"/>
              <a:t>Accelerating Time Integration for the Shallow Water Equations on the Sphere Using GPUs </a:t>
            </a:r>
            <a:endParaRPr lang="en-US" sz="1600" b="1" dirty="0" smtClean="0">
              <a:solidFill>
                <a:srgbClr val="006600"/>
              </a:solidFill>
              <a:latin typeface="Arial"/>
              <a:cs typeface="Arial"/>
            </a:endParaRPr>
          </a:p>
        </p:txBody>
      </p:sp>
      <p:sp>
        <p:nvSpPr>
          <p:cNvPr id="14341" name="TextBox 14"/>
          <p:cNvSpPr txBox="1">
            <a:spLocks noChangeArrowheads="1"/>
          </p:cNvSpPr>
          <p:nvPr/>
        </p:nvSpPr>
        <p:spPr bwMode="auto">
          <a:xfrm>
            <a:off x="304800" y="990600"/>
            <a:ext cx="113043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Summary </a:t>
            </a:r>
            <a:endParaRPr lang="en-US" i="1" dirty="0">
              <a:solidFill>
                <a:srgbClr val="DA5500"/>
              </a:solidFill>
            </a:endParaRP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190500" y="5715000"/>
            <a:ext cx="8915400" cy="523220"/>
          </a:xfrm>
          <a:prstGeom prst="rect">
            <a:avLst/>
          </a:prstGeom>
          <a:noFill/>
        </p:spPr>
        <p:txBody>
          <a:bodyPr wrap="square" rtlCol="0">
            <a:spAutoFit/>
          </a:bodyPr>
          <a:lstStyle/>
          <a:p>
            <a:r>
              <a:rPr lang="en-US" sz="1400" dirty="0"/>
              <a:t> Archibald, R. K.,  K. J. Evans, and A. G. Salinger (2015). Accelerating Time Integration for Climate Modeling Using GPUs, </a:t>
            </a:r>
            <a:r>
              <a:rPr lang="en-US" sz="1400" i="1" dirty="0" err="1"/>
              <a:t>Procedia</a:t>
            </a:r>
            <a:r>
              <a:rPr lang="en-US" sz="1400" i="1" dirty="0"/>
              <a:t> Computer Science</a:t>
            </a:r>
            <a:r>
              <a:rPr lang="en-US" sz="1400" dirty="0"/>
              <a:t>, 51:2046-2055.</a:t>
            </a:r>
          </a:p>
        </p:txBody>
      </p:sp>
      <p:pic>
        <p:nvPicPr>
          <p:cNvPr id="5" name="Picture 4" descr="ACME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0" y="6324600"/>
            <a:ext cx="958502" cy="447675"/>
          </a:xfrm>
          <a:prstGeom prst="rect">
            <a:avLst/>
          </a:prstGeom>
        </p:spPr>
      </p:pic>
      <p:sp>
        <p:nvSpPr>
          <p:cNvPr id="10" name="TextBox 9"/>
          <p:cNvSpPr txBox="1"/>
          <p:nvPr/>
        </p:nvSpPr>
        <p:spPr>
          <a:xfrm>
            <a:off x="228600" y="1371600"/>
            <a:ext cx="8610600" cy="3416320"/>
          </a:xfrm>
          <a:prstGeom prst="rect">
            <a:avLst/>
          </a:prstGeom>
          <a:noFill/>
        </p:spPr>
        <p:txBody>
          <a:bodyPr wrap="square" rtlCol="0">
            <a:spAutoFit/>
          </a:bodyPr>
          <a:lstStyle/>
          <a:p>
            <a:r>
              <a:rPr lang="en-US" dirty="0"/>
              <a:t>The push towards larger and larger computational platforms has made it possible for climate simulations to resolve climate dynamics across multiple spatial and temporal scales. This direction in climate simulation has created a strong need to develop scalable time</a:t>
            </a:r>
            <a:r>
              <a:rPr lang="en-US" dirty="0" smtClean="0"/>
              <a:t>-stepping </a:t>
            </a:r>
            <a:r>
              <a:rPr lang="en-US" dirty="0"/>
              <a:t>methods capable of accelerating throughput on high performance computing. This work details the recent advances in the implementation of implicit time stepping on a spectral element cube-sphere grid using graphical processing units (GPU) based machines. We demonstrate how solvers in the </a:t>
            </a:r>
            <a:r>
              <a:rPr lang="en-US" dirty="0" err="1"/>
              <a:t>Trilinos</a:t>
            </a:r>
            <a:r>
              <a:rPr lang="en-US" dirty="0"/>
              <a:t> project are interfaced with ACME and GPU </a:t>
            </a:r>
            <a:r>
              <a:rPr lang="en-US" dirty="0" smtClean="0"/>
              <a:t>kernels that </a:t>
            </a:r>
            <a:r>
              <a:rPr lang="en-US" dirty="0"/>
              <a:t>can significantly increase computational speed of the residual calculations in the implicit time stepping method for the shallow water equations on the sphere. We show the optimization gains and data structure reorganization that facilitates the performance improvements. </a:t>
            </a:r>
          </a:p>
          <a:p>
            <a:endParaRPr lang="en-US" dirty="0"/>
          </a:p>
        </p:txBody>
      </p:sp>
      <p:sp>
        <p:nvSpPr>
          <p:cNvPr id="9" name="TextBox 8"/>
          <p:cNvSpPr txBox="1"/>
          <p:nvPr/>
        </p:nvSpPr>
        <p:spPr>
          <a:xfrm>
            <a:off x="4114800" y="6296680"/>
            <a:ext cx="3352800" cy="523220"/>
          </a:xfrm>
          <a:prstGeom prst="rect">
            <a:avLst/>
          </a:prstGeom>
          <a:noFill/>
        </p:spPr>
        <p:txBody>
          <a:bodyPr wrap="square" rtlCol="0">
            <a:spAutoFit/>
          </a:bodyPr>
          <a:lstStyle/>
          <a:p>
            <a:r>
              <a:rPr lang="en-US" sz="1400" dirty="0" smtClean="0"/>
              <a:t>Support provided by the BER </a:t>
            </a:r>
            <a:r>
              <a:rPr lang="en-US" sz="1400" dirty="0" err="1" smtClean="0"/>
              <a:t>SciDAC</a:t>
            </a:r>
            <a:endParaRPr lang="en-US" sz="1400" dirty="0" smtClean="0"/>
          </a:p>
          <a:p>
            <a:r>
              <a:rPr lang="en-US" sz="1400" dirty="0" err="1" smtClean="0"/>
              <a:t>Multiscale</a:t>
            </a:r>
            <a:r>
              <a:rPr lang="en-US" sz="1400" dirty="0" smtClean="0"/>
              <a:t> project</a:t>
            </a:r>
            <a:endParaRPr lang="en-US" sz="1400" dirty="0"/>
          </a:p>
        </p:txBody>
      </p:sp>
    </p:spTree>
    <p:extLst>
      <p:ext uri="{BB962C8B-B14F-4D97-AF65-F5344CB8AC3E}">
        <p14:creationId xmlns:p14="http://schemas.microsoft.com/office/powerpoint/2010/main" val="42452841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5719</TotalTime>
  <Words>457</Words>
  <Application>Microsoft Macintosh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1_Office Theme</vt:lpstr>
      <vt:lpstr>Custom Design</vt:lpstr>
      <vt:lpstr>Accelerating Time Integration for the Shallow Water Equations on the Sphere Using GPUs </vt:lpstr>
      <vt:lpstr>Accelerating Time Integration for the Shallow Water Equations on the Sphere Using GPUs </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Budget Template</dc:title>
  <dc:creator>helpdesk</dc:creator>
  <cp:lastModifiedBy>Evans, Katherine J.</cp:lastModifiedBy>
  <cp:revision>534</cp:revision>
  <cp:lastPrinted>2013-07-17T20:47:32Z</cp:lastPrinted>
  <dcterms:created xsi:type="dcterms:W3CDTF">2011-04-04T14:41:56Z</dcterms:created>
  <dcterms:modified xsi:type="dcterms:W3CDTF">2015-06-19T18:07:14Z</dcterms:modified>
</cp:coreProperties>
</file>