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7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FE279B-0269-40DC-9DAD-B264ED8DC56D}"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10179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E279B-0269-40DC-9DAD-B264ED8DC56D}"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3161233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E279B-0269-40DC-9DAD-B264ED8DC56D}"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1641383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E279B-0269-40DC-9DAD-B264ED8DC56D}"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141493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FE279B-0269-40DC-9DAD-B264ED8DC56D}"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52866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FE279B-0269-40DC-9DAD-B264ED8DC56D}"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1792396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FE279B-0269-40DC-9DAD-B264ED8DC56D}"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4076147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FE279B-0269-40DC-9DAD-B264ED8DC56D}"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297967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E279B-0269-40DC-9DAD-B264ED8DC56D}"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344433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E279B-0269-40DC-9DAD-B264ED8DC56D}"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352218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E279B-0269-40DC-9DAD-B264ED8DC56D}"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BC6B3-69E3-4776-BA31-1D7C1B69E8C5}" type="slidenum">
              <a:rPr lang="en-US" smtClean="0"/>
              <a:t>‹#›</a:t>
            </a:fld>
            <a:endParaRPr lang="en-US"/>
          </a:p>
        </p:txBody>
      </p:sp>
    </p:spTree>
    <p:extLst>
      <p:ext uri="{BB962C8B-B14F-4D97-AF65-F5344CB8AC3E}">
        <p14:creationId xmlns:p14="http://schemas.microsoft.com/office/powerpoint/2010/main" val="213862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E279B-0269-40DC-9DAD-B264ED8DC56D}"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BC6B3-69E3-4776-BA31-1D7C1B69E8C5}" type="slidenum">
              <a:rPr lang="en-US" smtClean="0"/>
              <a:t>‹#›</a:t>
            </a:fld>
            <a:endParaRPr lang="en-US"/>
          </a:p>
        </p:txBody>
      </p:sp>
    </p:spTree>
    <p:extLst>
      <p:ext uri="{BB962C8B-B14F-4D97-AF65-F5344CB8AC3E}">
        <p14:creationId xmlns:p14="http://schemas.microsoft.com/office/powerpoint/2010/main" val="1635734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322633" y="561749"/>
            <a:ext cx="2628379" cy="382781"/>
          </a:xfrm>
          <a:prstGeom prst="rect">
            <a:avLst/>
          </a:prstGeom>
          <a:noFill/>
          <a:ln w="9525">
            <a:noFill/>
            <a:miter lim="800000"/>
            <a:headEnd/>
            <a:tailEnd/>
          </a:ln>
        </p:spPr>
        <p:txBody>
          <a:bodyPr lIns="82058" tIns="41029" rIns="82058" bIns="41029"/>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7995" indent="-207995" algn="ctr">
              <a:spcBef>
                <a:spcPct val="15000"/>
              </a:spcBef>
            </a:pPr>
            <a:r>
              <a:rPr lang="en-US" b="1" dirty="0" smtClean="0"/>
              <a:t>Objective</a:t>
            </a:r>
          </a:p>
        </p:txBody>
      </p:sp>
      <p:sp>
        <p:nvSpPr>
          <p:cNvPr id="4" name="Rectangle 3"/>
          <p:cNvSpPr>
            <a:spLocks noChangeArrowheads="1"/>
          </p:cNvSpPr>
          <p:nvPr/>
        </p:nvSpPr>
        <p:spPr bwMode="auto">
          <a:xfrm>
            <a:off x="334024" y="31961"/>
            <a:ext cx="7885136" cy="421414"/>
          </a:xfrm>
          <a:prstGeom prst="rect">
            <a:avLst/>
          </a:prstGeom>
          <a:noFill/>
          <a:ln w="9525">
            <a:noFill/>
            <a:miter lim="800000"/>
            <a:headEnd/>
            <a:tailEnd/>
          </a:ln>
        </p:spPr>
        <p:txBody>
          <a:bodyPr wrap="square"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200" b="1" dirty="0"/>
              <a:t>The Aqua-Planet Experiment (APE): CONTROL SST Simulation</a:t>
            </a:r>
            <a:endParaRPr lang="en-US" sz="2200" b="1" dirty="0"/>
          </a:p>
        </p:txBody>
      </p:sp>
      <p:sp>
        <p:nvSpPr>
          <p:cNvPr id="5" name="Rectangle 4"/>
          <p:cNvSpPr>
            <a:spLocks noChangeArrowheads="1"/>
          </p:cNvSpPr>
          <p:nvPr/>
        </p:nvSpPr>
        <p:spPr bwMode="auto">
          <a:xfrm>
            <a:off x="4476688" y="638305"/>
            <a:ext cx="4280503" cy="359858"/>
          </a:xfrm>
          <a:prstGeom prst="rect">
            <a:avLst/>
          </a:prstGeom>
          <a:noFill/>
          <a:ln w="9525" algn="ctr">
            <a:noFill/>
            <a:round/>
            <a:headEnd/>
            <a:tailEnd/>
          </a:ln>
        </p:spPr>
        <p:txBody>
          <a:bodyPr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6" name="Rectangle 5"/>
          <p:cNvSpPr>
            <a:spLocks noChangeArrowheads="1"/>
          </p:cNvSpPr>
          <p:nvPr/>
        </p:nvSpPr>
        <p:spPr bwMode="auto">
          <a:xfrm>
            <a:off x="4326495" y="867974"/>
            <a:ext cx="4355599" cy="359858"/>
          </a:xfrm>
          <a:prstGeom prst="rect">
            <a:avLst/>
          </a:prstGeom>
          <a:noFill/>
          <a:ln w="9525" algn="ctr">
            <a:noFill/>
            <a:round/>
            <a:headEnd/>
            <a:tailEnd/>
          </a:ln>
        </p:spPr>
        <p:txBody>
          <a:bodyPr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7" name="TextBox 24"/>
          <p:cNvSpPr txBox="1">
            <a:spLocks noChangeArrowheads="1"/>
          </p:cNvSpPr>
          <p:nvPr/>
        </p:nvSpPr>
        <p:spPr bwMode="auto">
          <a:xfrm>
            <a:off x="421474" y="4676588"/>
            <a:ext cx="4580889" cy="359858"/>
          </a:xfrm>
          <a:prstGeom prst="rect">
            <a:avLst/>
          </a:prstGeom>
          <a:noFill/>
          <a:ln w="9525">
            <a:noFill/>
            <a:miter lim="800000"/>
            <a:headEnd/>
            <a:tailEnd/>
          </a:ln>
        </p:spPr>
        <p:txBody>
          <a:bodyPr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a:t>Impact</a:t>
            </a:r>
            <a:endParaRPr lang="en-US" b="1" dirty="0"/>
          </a:p>
        </p:txBody>
      </p:sp>
      <p:sp>
        <p:nvSpPr>
          <p:cNvPr id="8" name="TextBox 26"/>
          <p:cNvSpPr txBox="1"/>
          <p:nvPr/>
        </p:nvSpPr>
        <p:spPr>
          <a:xfrm>
            <a:off x="346377" y="6222427"/>
            <a:ext cx="8335716" cy="298303"/>
          </a:xfrm>
          <a:prstGeom prst="rect">
            <a:avLst/>
          </a:prstGeom>
        </p:spPr>
        <p:style>
          <a:lnRef idx="2">
            <a:schemeClr val="dk1"/>
          </a:lnRef>
          <a:fillRef idx="1">
            <a:schemeClr val="lt1"/>
          </a:fillRef>
          <a:effectRef idx="0">
            <a:schemeClr val="dk1"/>
          </a:effectRef>
          <a:fontRef idx="minor">
            <a:schemeClr val="dk1"/>
          </a:fontRef>
        </p:style>
        <p:txBody>
          <a:bodyPr wrap="square" lIns="82058" tIns="41029" rIns="82058" bIns="41029">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sz="700" b="1" dirty="0"/>
              <a:t>M. Blackburn, D. L. Williamson, K. Nakajima, W. </a:t>
            </a:r>
            <a:r>
              <a:rPr lang="en-US" sz="700" b="1" dirty="0" err="1"/>
              <a:t>Ohfuchi</a:t>
            </a:r>
            <a:r>
              <a:rPr lang="en-US" sz="700" b="1" dirty="0"/>
              <a:t>, Y. O. Takahashi, Y.-Y. Hayashi, H. Nakamura, M. </a:t>
            </a:r>
            <a:r>
              <a:rPr lang="en-US" sz="700" b="1" dirty="0" err="1"/>
              <a:t>Ishiwatari</a:t>
            </a:r>
            <a:r>
              <a:rPr lang="en-US" sz="700" b="1" dirty="0"/>
              <a:t>, J. McGregor, H. </a:t>
            </a:r>
            <a:r>
              <a:rPr lang="en-US" sz="700" b="1" dirty="0" err="1"/>
              <a:t>Borth</a:t>
            </a:r>
            <a:r>
              <a:rPr lang="en-US" sz="700" b="1" dirty="0"/>
              <a:t>, V. Wirth, H. Frank, P. </a:t>
            </a:r>
            <a:r>
              <a:rPr lang="en-US" sz="700" b="1" dirty="0" err="1"/>
              <a:t>Bechtold</a:t>
            </a:r>
            <a:r>
              <a:rPr lang="en-US" sz="700" b="1" dirty="0"/>
              <a:t>, N. P. </a:t>
            </a:r>
            <a:r>
              <a:rPr lang="en-US" sz="700" b="1" dirty="0" err="1"/>
              <a:t>Wedi</a:t>
            </a:r>
            <a:r>
              <a:rPr lang="en-US" sz="700" b="1" dirty="0"/>
              <a:t>, H. Tomita, M. Satoh, M. Zhao, I. M. Held, M. J. Suarez, M.-I. Lee, M. Watanabe, M. Kimoto, Y. Liu, Z. Wang, A. </a:t>
            </a:r>
            <a:r>
              <a:rPr lang="en-US" sz="700" b="1" dirty="0" err="1"/>
              <a:t>Molod</a:t>
            </a:r>
            <a:r>
              <a:rPr lang="en-US" sz="700" b="1" dirty="0"/>
              <a:t>, K. </a:t>
            </a:r>
            <a:r>
              <a:rPr lang="en-US" sz="700" b="1" dirty="0" err="1"/>
              <a:t>Rajendran</a:t>
            </a:r>
            <a:r>
              <a:rPr lang="en-US" sz="700" b="1" dirty="0"/>
              <a:t>, A. </a:t>
            </a:r>
            <a:r>
              <a:rPr lang="en-US" sz="700" b="1" dirty="0" err="1"/>
              <a:t>Kitoh</a:t>
            </a:r>
            <a:r>
              <a:rPr lang="en-US" sz="700" b="1" dirty="0"/>
              <a:t> and R. Stratton, 2012: The Aqua-Planet Experiment (APE): CONTROL SST Simulation. J. Meteor. Soc. Japan, Accepted</a:t>
            </a:r>
          </a:p>
        </p:txBody>
      </p:sp>
      <p:sp>
        <p:nvSpPr>
          <p:cNvPr id="9" name="Rectangle 8"/>
          <p:cNvSpPr>
            <a:spLocks noChangeArrowheads="1"/>
          </p:cNvSpPr>
          <p:nvPr/>
        </p:nvSpPr>
        <p:spPr bwMode="auto">
          <a:xfrm>
            <a:off x="721860" y="2628768"/>
            <a:ext cx="3905020" cy="382781"/>
          </a:xfrm>
          <a:prstGeom prst="rect">
            <a:avLst/>
          </a:prstGeom>
          <a:noFill/>
          <a:ln w="9525">
            <a:noFill/>
            <a:miter lim="800000"/>
            <a:headEnd/>
            <a:tailEnd/>
          </a:ln>
        </p:spPr>
        <p:txBody>
          <a:bodyPr lIns="82058" tIns="41029" rIns="82058" bIns="41029"/>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7995" indent="-207995" algn="ctr">
              <a:spcBef>
                <a:spcPct val="15000"/>
              </a:spcBef>
            </a:pPr>
            <a:r>
              <a:rPr lang="en-US" b="1" dirty="0" smtClean="0"/>
              <a:t>Approach</a:t>
            </a:r>
          </a:p>
          <a:p>
            <a:pPr marL="207995" indent="-207995">
              <a:spcBef>
                <a:spcPct val="15000"/>
              </a:spcBef>
            </a:pPr>
            <a:endParaRPr lang="en-US" sz="1600" dirty="0"/>
          </a:p>
        </p:txBody>
      </p:sp>
      <p:sp>
        <p:nvSpPr>
          <p:cNvPr id="10" name="Rectangle 9"/>
          <p:cNvSpPr/>
          <p:nvPr/>
        </p:nvSpPr>
        <p:spPr>
          <a:xfrm>
            <a:off x="271281" y="791417"/>
            <a:ext cx="3905020" cy="1883352"/>
          </a:xfrm>
          <a:prstGeom prst="rect">
            <a:avLst/>
          </a:prstGeom>
        </p:spPr>
        <p:txBody>
          <a:bodyPr wrap="square"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00" dirty="0"/>
              <a:t> </a:t>
            </a:r>
          </a:p>
          <a:p>
            <a:endParaRPr lang="en-US" sz="1300" dirty="0"/>
          </a:p>
          <a:p>
            <a:endParaRPr lang="en-US" sz="1300" dirty="0"/>
          </a:p>
          <a:p>
            <a:endParaRPr lang="en-US" sz="1300" dirty="0"/>
          </a:p>
          <a:p>
            <a:endParaRPr lang="en-US" sz="1300" dirty="0"/>
          </a:p>
          <a:p>
            <a:endParaRPr lang="en-US" sz="1300" dirty="0"/>
          </a:p>
          <a:p>
            <a:endParaRPr lang="en-US" sz="1300" dirty="0"/>
          </a:p>
          <a:p>
            <a:endParaRPr lang="en-US" sz="1300" dirty="0"/>
          </a:p>
          <a:p>
            <a:r>
              <a:rPr lang="en-US" sz="1300" dirty="0"/>
              <a:t>  </a:t>
            </a:r>
            <a:endParaRPr lang="en-US" sz="1300" dirty="0"/>
          </a:p>
        </p:txBody>
      </p:sp>
      <p:sp>
        <p:nvSpPr>
          <p:cNvPr id="11" name="TextBox 16"/>
          <p:cNvSpPr txBox="1"/>
          <p:nvPr/>
        </p:nvSpPr>
        <p:spPr>
          <a:xfrm>
            <a:off x="5603136" y="1327311"/>
            <a:ext cx="165783" cy="359858"/>
          </a:xfrm>
          <a:prstGeom prst="rect">
            <a:avLst/>
          </a:prstGeom>
          <a:noFill/>
        </p:spPr>
        <p:txBody>
          <a:bodyPr wrap="none" lIns="82058" tIns="41029" rIns="82058" bIns="41029"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2" name="Rectangle 11"/>
          <p:cNvSpPr/>
          <p:nvPr/>
        </p:nvSpPr>
        <p:spPr>
          <a:xfrm>
            <a:off x="346378" y="867973"/>
            <a:ext cx="5031468" cy="1606353"/>
          </a:xfrm>
          <a:prstGeom prst="rect">
            <a:avLst/>
          </a:prstGeom>
        </p:spPr>
        <p:txBody>
          <a:bodyPr wrap="square"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This work compares idealized climates simulated by global AGCMs being developed and used for climate research and numerical weather prediction.  The experiment involves complete AGCMs but on an idealized planet with simplified lower boundary consisting of an ocean everywhere with no land, </a:t>
            </a:r>
            <a:r>
              <a:rPr lang="en-US" sz="1100" dirty="0" err="1"/>
              <a:t>orography</a:t>
            </a:r>
            <a:r>
              <a:rPr lang="en-US" sz="1100" dirty="0"/>
              <a:t> or sea ice.  The sea surface temperature (SST) is specified to be a </a:t>
            </a:r>
            <a:r>
              <a:rPr lang="en-US" sz="1100" dirty="0" err="1"/>
              <a:t>zonally</a:t>
            </a:r>
            <a:r>
              <a:rPr lang="en-US" sz="1100" dirty="0"/>
              <a:t> symmetric idealized distribution designed to mimic that in the Eastern Pacific. The configuration is designed to expose differences in the circulation simulated by different models. All standard diagnostic data received from the APE modeling groups are available from a Data Archive at the APE website.</a:t>
            </a:r>
            <a:endParaRPr lang="en-US" sz="1100" dirty="0"/>
          </a:p>
        </p:txBody>
      </p:sp>
      <p:pic>
        <p:nvPicPr>
          <p:cNvPr id="13" name="Picture 12" descr="paper.1.fig.16.gif"/>
          <p:cNvPicPr>
            <a:picLocks noChangeAspect="1"/>
          </p:cNvPicPr>
          <p:nvPr/>
        </p:nvPicPr>
        <p:blipFill>
          <a:blip r:embed="rId2" cstate="print"/>
          <a:srcRect l="9804" t="10606" r="7843" b="12121"/>
          <a:stretch>
            <a:fillRect/>
          </a:stretch>
        </p:blipFill>
        <p:spPr>
          <a:xfrm>
            <a:off x="5528039" y="791417"/>
            <a:ext cx="3154055" cy="3904369"/>
          </a:xfrm>
          <a:prstGeom prst="rect">
            <a:avLst/>
          </a:prstGeom>
        </p:spPr>
      </p:pic>
      <p:sp>
        <p:nvSpPr>
          <p:cNvPr id="14" name="Rectangle 13"/>
          <p:cNvSpPr/>
          <p:nvPr/>
        </p:nvSpPr>
        <p:spPr>
          <a:xfrm>
            <a:off x="271281" y="3283624"/>
            <a:ext cx="4505793" cy="252136"/>
          </a:xfrm>
          <a:prstGeom prst="rect">
            <a:avLst/>
          </a:prstGeom>
        </p:spPr>
        <p:txBody>
          <a:bodyPr lIns="82058" tIns="41029" rIns="82058" bIns="4102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a:t>
            </a:r>
          </a:p>
        </p:txBody>
      </p:sp>
      <p:sp>
        <p:nvSpPr>
          <p:cNvPr id="15" name="TextBox 18"/>
          <p:cNvSpPr txBox="1"/>
          <p:nvPr/>
        </p:nvSpPr>
        <p:spPr>
          <a:xfrm>
            <a:off x="5377846" y="5078569"/>
            <a:ext cx="3379345" cy="929245"/>
          </a:xfrm>
          <a:prstGeom prst="rect">
            <a:avLst/>
          </a:prstGeom>
          <a:noFill/>
        </p:spPr>
        <p:txBody>
          <a:bodyPr wrap="square" lIns="82058" tIns="41029" rIns="82058" bIns="41029"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err="1"/>
              <a:t>Hovmoeller</a:t>
            </a:r>
            <a:r>
              <a:rPr lang="en-US" sz="1100" dirty="0"/>
              <a:t> plots of equatorial precipitation (mm/day) averaged from 5S to 5N latitude for an arbitrary 30 period from each model. These and other results have spawned research into establishing the cause of the different behaviors.</a:t>
            </a:r>
          </a:p>
        </p:txBody>
      </p:sp>
      <p:sp>
        <p:nvSpPr>
          <p:cNvPr id="16" name="TextBox 19"/>
          <p:cNvSpPr txBox="1"/>
          <p:nvPr/>
        </p:nvSpPr>
        <p:spPr>
          <a:xfrm>
            <a:off x="346378" y="2934993"/>
            <a:ext cx="5106565" cy="1437076"/>
          </a:xfrm>
          <a:prstGeom prst="rect">
            <a:avLst/>
          </a:prstGeom>
          <a:noFill/>
        </p:spPr>
        <p:txBody>
          <a:bodyPr wrap="square" lIns="82058" tIns="41029" rIns="82058" bIns="41029"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Climate simulations by 16 atmospheric general circulation models (AGCMs) from around the world are compared. A multi-model mean and standard deviation are computed as a means of showing variation between the models in a concise form. The multi-model mean is not intended to be a reference solution for the, whose circulation cannot be precisely known. Basic features of the aqua-planet climate are characterized by comparison with Earth. The paper describe a range of circulation statistics from comparison of the APE models for the aqua-planet CONTROL SST experiment. The conclusions drawn from the different statistics are too numerous to catalogue here.</a:t>
            </a:r>
            <a:endParaRPr lang="en-US" dirty="0"/>
          </a:p>
        </p:txBody>
      </p:sp>
      <p:sp>
        <p:nvSpPr>
          <p:cNvPr id="17" name="TextBox 20"/>
          <p:cNvSpPr txBox="1"/>
          <p:nvPr/>
        </p:nvSpPr>
        <p:spPr>
          <a:xfrm>
            <a:off x="346378" y="5078569"/>
            <a:ext cx="4956372" cy="929245"/>
          </a:xfrm>
          <a:prstGeom prst="rect">
            <a:avLst/>
          </a:prstGeom>
          <a:noFill/>
        </p:spPr>
        <p:txBody>
          <a:bodyPr wrap="square" lIns="82058" tIns="41029" rIns="82058" bIns="41029"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A wide range of model behavior is seen in most of the atmospheric circulation statistics. All aspects of tropical precipitation vary greatly between the models. The ITCZ appears as either a single peak on the equator or a double peak spanning the equator in individual models. The tropical precipitation displays a wide variation in behavior as illustrated in the figure which shows</a:t>
            </a:r>
            <a:endParaRPr lang="en-US" sz="1100" dirty="0"/>
          </a:p>
        </p:txBody>
      </p:sp>
    </p:spTree>
    <p:extLst>
      <p:ext uri="{BB962C8B-B14F-4D97-AF65-F5344CB8AC3E}">
        <p14:creationId xmlns:p14="http://schemas.microsoft.com/office/powerpoint/2010/main" val="4107759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485</Words>
  <Application>Microsoft Office PowerPoint</Application>
  <PresentationFormat>On-screen Show (4:3)</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2014-12-09T21:56:12Z</dcterms:created>
  <dcterms:modified xsi:type="dcterms:W3CDTF">2014-12-09T21:57:47Z</dcterms:modified>
</cp:coreProperties>
</file>