
<file path=[Content_Types].xml><?xml version="1.0" encoding="utf-8"?>
<Types xmlns="http://schemas.openxmlformats.org/package/2006/content-types">
  <Default Extension="xml" ContentType="application/xml"/>
  <Default Extension="jpeg" ContentType="image/jpeg"/>
  <Default Extension="png" ContentType="image/pn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724" autoAdjust="0"/>
  </p:normalViewPr>
  <p:slideViewPr>
    <p:cSldViewPr>
      <p:cViewPr>
        <p:scale>
          <a:sx n="108" d="100"/>
          <a:sy n="108" d="100"/>
        </p:scale>
        <p:origin x="-1112" y="10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4" Type="http://schemas.openxmlformats.org/officeDocument/2006/relationships/printerSettings" Target="printerSettings/printerSettings1.bin"/><Relationship Id="rId5" Type="http://schemas.openxmlformats.org/officeDocument/2006/relationships/presProps" Target="presProps.xml"/><Relationship Id="rId7"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5/22/12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3499189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smtClean="0"/>
              <a:t>Forcing, feedbacks and climate sensitivity in CMIP5 coupled atmosphere-ocean climate models. </a:t>
            </a:r>
            <a:r>
              <a:rPr lang="en-US" sz="1200" b="0" baseline="0" dirty="0" smtClean="0"/>
              <a:t> In order to understand why models differ in their projections of future climate change, we</a:t>
            </a:r>
            <a:r>
              <a:rPr lang="en-US" sz="1200" b="0" i="0" u="none" strike="noStrike" kern="1200" baseline="0" dirty="0" smtClean="0">
                <a:solidFill>
                  <a:schemeClr val="tx1"/>
                </a:solidFill>
                <a:latin typeface="+mn-lt"/>
                <a:ea typeface="+mn-ea"/>
                <a:cs typeface="+mn-cs"/>
              </a:rPr>
              <a:t> quantified forcing and feedbacks across available CMIP5 coupled atmosphere-ocean general circulation models (AOGCMs).  We exploited the CMIP5 simulations that were forced by an abrupt quadrupling of atmospheric carbon dioxide concentration, and for the first time we applied the linear forcing-feedback regression analysis of Gregory et al. (2004) to a multi-model ensemble of AOGCMs .  We found equilibrium climate sensitivities (for a doubling of CO</a:t>
            </a:r>
            <a:r>
              <a:rPr lang="en-US" sz="1200" b="0" i="0" u="none" strike="noStrike" kern="1200" baseline="-25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ranging from 2.1 to 4.7 K for the 15 models analyzed. Differences in cloud feedbacks continue to be important contributors to this range.  We also found that the clear-sky </a:t>
            </a:r>
            <a:r>
              <a:rPr lang="en-US" sz="1200" b="0" i="0" u="none" strike="noStrike" kern="1200" baseline="0" dirty="0" err="1" smtClean="0">
                <a:solidFill>
                  <a:schemeClr val="tx1"/>
                </a:solidFill>
                <a:latin typeface="+mn-lt"/>
                <a:ea typeface="+mn-ea"/>
                <a:cs typeface="+mn-cs"/>
              </a:rPr>
              <a:t>radiative</a:t>
            </a:r>
            <a:r>
              <a:rPr lang="en-US" sz="1200" b="0" i="0" u="none" strike="noStrike" kern="1200" baseline="0" dirty="0" smtClean="0">
                <a:solidFill>
                  <a:schemeClr val="tx1"/>
                </a:solidFill>
                <a:latin typeface="+mn-lt"/>
                <a:ea typeface="+mn-ea"/>
                <a:cs typeface="+mn-cs"/>
              </a:rPr>
              <a:t> forcing varies by about 25% across models, which is amplified by differences in cloud (and water vapor) masking and “fast adjustments” that result in differences in “adjusted </a:t>
            </a:r>
            <a:r>
              <a:rPr lang="en-US" sz="1200" b="0" i="0" u="none" strike="noStrike" kern="1200" baseline="0" dirty="0" err="1" smtClean="0">
                <a:solidFill>
                  <a:schemeClr val="tx1"/>
                </a:solidFill>
                <a:latin typeface="+mn-lt"/>
                <a:ea typeface="+mn-ea"/>
                <a:cs typeface="+mn-cs"/>
              </a:rPr>
              <a:t>radiative</a:t>
            </a:r>
            <a:r>
              <a:rPr lang="en-US" sz="1200" b="0" i="0" u="none" strike="noStrike" kern="1200" baseline="0" dirty="0" smtClean="0">
                <a:solidFill>
                  <a:schemeClr val="tx1"/>
                </a:solidFill>
                <a:latin typeface="+mn-lt"/>
                <a:ea typeface="+mn-ea"/>
                <a:cs typeface="+mn-cs"/>
              </a:rPr>
              <a:t> forcing” of about 40%.  Thus, uncertainty in future projections will only be reduced if cloud responses induced directly by </a:t>
            </a:r>
            <a:r>
              <a:rPr lang="en-US" sz="1200" b="0" i="0" u="none" strike="noStrike" kern="1200" baseline="0" dirty="0" err="1" smtClean="0">
                <a:solidFill>
                  <a:schemeClr val="tx1"/>
                </a:solidFill>
                <a:latin typeface="+mn-lt"/>
                <a:ea typeface="+mn-ea"/>
                <a:cs typeface="+mn-cs"/>
              </a:rPr>
              <a:t>radiative</a:t>
            </a:r>
            <a:r>
              <a:rPr lang="en-US" sz="1200" b="0" i="0" u="none" strike="noStrike" kern="1200" baseline="0" dirty="0" smtClean="0">
                <a:solidFill>
                  <a:schemeClr val="tx1"/>
                </a:solidFill>
                <a:latin typeface="+mn-lt"/>
                <a:ea typeface="+mn-ea"/>
                <a:cs typeface="+mn-cs"/>
              </a:rPr>
              <a:t> forcing as well as feedbacks linked to mean global temperature can be accurately represented.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a:defRPr/>
            </a:pPr>
            <a:r>
              <a:rPr lang="en-GB" sz="1200" b="1" dirty="0" smtClean="0"/>
              <a:t>Reference</a:t>
            </a:r>
            <a:r>
              <a:rPr lang="en-GB" sz="1200" b="1" dirty="0" smtClean="0"/>
              <a:t>: </a:t>
            </a:r>
            <a:r>
              <a:rPr lang="en-GB" sz="1200" dirty="0" smtClean="0"/>
              <a:t>Timothy Andrews, Jonathan M. Gregory, Mark J. Webb, and Karl E. Taylor:</a:t>
            </a:r>
            <a:r>
              <a:rPr lang="en-US" sz="1200" dirty="0" smtClean="0"/>
              <a:t> Forcing, feedbacks and climate sensitivity in CMIP5 coupled atmosphere-ocean climate models.  </a:t>
            </a:r>
            <a:r>
              <a:rPr lang="en-US" sz="1200" i="1" dirty="0" err="1" smtClean="0"/>
              <a:t>Geophys</a:t>
            </a:r>
            <a:r>
              <a:rPr lang="en-US" sz="1200" i="1" dirty="0" smtClean="0"/>
              <a:t>. Res. Letts.</a:t>
            </a:r>
            <a:r>
              <a:rPr lang="en-US" sz="1200" b="1" dirty="0" smtClean="0"/>
              <a:t>, 39</a:t>
            </a:r>
            <a:r>
              <a:rPr lang="en-US" sz="1200" dirty="0" smtClean="0"/>
              <a:t>, L09712, doi:10.1029/2012GL051607, 2012.  </a:t>
            </a: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smtClean="0"/>
              <a:t>See also</a:t>
            </a:r>
            <a:r>
              <a:rPr lang="en-US" sz="1200" i="0" baseline="0" dirty="0" smtClean="0"/>
              <a:t> </a:t>
            </a:r>
            <a:r>
              <a:rPr lang="en-US" sz="1200" b="1" i="0" baseline="0" dirty="0" smtClean="0"/>
              <a:t>Editor’s Highlight </a:t>
            </a:r>
            <a:r>
              <a:rPr lang="en-US" sz="1200" i="0" baseline="0" dirty="0" smtClean="0"/>
              <a:t>-- </a:t>
            </a:r>
            <a:r>
              <a:rPr lang="en-US" sz="1200" dirty="0" smtClean="0"/>
              <a:t>http://</a:t>
            </a:r>
            <a:r>
              <a:rPr lang="en-US" sz="1200" dirty="0" err="1" smtClean="0"/>
              <a:t>www.agu.org</a:t>
            </a:r>
            <a:r>
              <a:rPr lang="en-US" sz="1200" dirty="0" smtClean="0"/>
              <a:t>/</a:t>
            </a:r>
            <a:r>
              <a:rPr lang="en-US" sz="1200" dirty="0" err="1" smtClean="0"/>
              <a:t>cgi</a:t>
            </a:r>
            <a:r>
              <a:rPr lang="en-US" sz="1200" dirty="0" smtClean="0"/>
              <a:t>-bin/highlights/</a:t>
            </a:r>
            <a:r>
              <a:rPr lang="en-US" sz="1200" dirty="0" err="1" smtClean="0"/>
              <a:t>highlights.cgi?action</a:t>
            </a:r>
            <a:r>
              <a:rPr lang="en-US" sz="1200" dirty="0" smtClean="0"/>
              <a:t>=</a:t>
            </a:r>
            <a:r>
              <a:rPr lang="en-US" sz="1200" dirty="0" err="1" smtClean="0"/>
              <a:t>show&amp;doi</a:t>
            </a:r>
            <a:r>
              <a:rPr lang="en-US" sz="1200" dirty="0" smtClean="0"/>
              <a:t>=10.1029/2012GL051607&amp;jc=</a:t>
            </a:r>
            <a:r>
              <a:rPr lang="en-US" sz="1200" dirty="0" err="1" smtClean="0"/>
              <a:t>gl</a:t>
            </a:r>
            <a:endParaRPr lang="en-US" sz="1200"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smtClean="0"/>
          </a:p>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5/22/12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5/22/12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5/22/12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5/22/12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5/22/12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28601" y="304800"/>
            <a:ext cx="8915400" cy="400110"/>
          </a:xfrm>
          <a:prstGeom prst="rect">
            <a:avLst/>
          </a:prstGeom>
          <a:noFill/>
        </p:spPr>
        <p:txBody>
          <a:bodyPr wrap="square">
            <a:spAutoFit/>
          </a:bodyPr>
          <a:lstStyle/>
          <a:p>
            <a:r>
              <a:rPr lang="en-US" sz="2000" b="1" dirty="0" smtClean="0"/>
              <a:t>Forcing, feedbacks and climate sensitivity in CMIP5 models</a:t>
            </a:r>
            <a:endParaRPr lang="en-US" sz="2000" b="1" dirty="0"/>
          </a:p>
        </p:txBody>
      </p:sp>
      <p:cxnSp>
        <p:nvCxnSpPr>
          <p:cNvPr id="7" name="Straight Connector 6"/>
          <p:cNvCxnSpPr/>
          <p:nvPr/>
        </p:nvCxnSpPr>
        <p:spPr>
          <a:xfrm rot="16200000" flipH="1">
            <a:off x="1755652" y="3508248"/>
            <a:ext cx="54802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52400" y="3657600"/>
            <a:ext cx="89154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04800" y="875199"/>
            <a:ext cx="3962400" cy="2785378"/>
          </a:xfrm>
          <a:prstGeom prst="rect">
            <a:avLst/>
          </a:prstGeom>
          <a:noFill/>
        </p:spPr>
        <p:txBody>
          <a:bodyPr wrap="square" rtlCol="0">
            <a:spAutoFit/>
          </a:bodyPr>
          <a:lstStyle/>
          <a:p>
            <a:pPr>
              <a:spcAft>
                <a:spcPts val="600"/>
              </a:spcAft>
            </a:pPr>
            <a:r>
              <a:rPr lang="en-US" sz="2000" u="sng" dirty="0" smtClean="0"/>
              <a:t>Objectives:</a:t>
            </a:r>
          </a:p>
          <a:p>
            <a:pPr marL="342900" indent="-342900">
              <a:spcAft>
                <a:spcPts val="600"/>
              </a:spcAft>
              <a:buClr>
                <a:srgbClr val="FF0000"/>
              </a:buClr>
              <a:buFont typeface="Arial"/>
              <a:buChar char="•"/>
            </a:pPr>
            <a:r>
              <a:rPr lang="en-US" sz="2000" dirty="0" smtClean="0"/>
              <a:t>Quantify forcing and feedbacks in CMIP5 simulations</a:t>
            </a:r>
            <a:endParaRPr lang="en-US" sz="2000" dirty="0" smtClean="0"/>
          </a:p>
          <a:p>
            <a:pPr marL="342900" indent="-342900">
              <a:spcAft>
                <a:spcPts val="600"/>
              </a:spcAft>
              <a:buClr>
                <a:srgbClr val="FF0000"/>
              </a:buClr>
              <a:buFont typeface="Arial"/>
              <a:buChar char="•"/>
            </a:pPr>
            <a:r>
              <a:rPr lang="en-US" sz="2000" dirty="0" smtClean="0"/>
              <a:t>Account for “fast adjustments” that affect forcing</a:t>
            </a:r>
            <a:endParaRPr lang="en-US" sz="2000" dirty="0" smtClean="0"/>
          </a:p>
          <a:p>
            <a:pPr marL="342900" indent="-342900">
              <a:spcAft>
                <a:spcPts val="600"/>
              </a:spcAft>
              <a:buClr>
                <a:srgbClr val="FF0000"/>
              </a:buClr>
              <a:buFont typeface="Arial"/>
              <a:buChar char="•"/>
            </a:pPr>
            <a:r>
              <a:rPr lang="en-US" sz="2000" dirty="0" smtClean="0"/>
              <a:t>Determine which feedbacks are responsible for the range of model responses</a:t>
            </a:r>
            <a:endParaRPr lang="en-US" sz="2000" dirty="0" smtClean="0"/>
          </a:p>
        </p:txBody>
      </p:sp>
      <p:sp>
        <p:nvSpPr>
          <p:cNvPr id="19" name="TextBox 18"/>
          <p:cNvSpPr txBox="1"/>
          <p:nvPr/>
        </p:nvSpPr>
        <p:spPr>
          <a:xfrm>
            <a:off x="228600" y="3693855"/>
            <a:ext cx="4191000" cy="2323713"/>
          </a:xfrm>
          <a:prstGeom prst="rect">
            <a:avLst/>
          </a:prstGeom>
          <a:noFill/>
        </p:spPr>
        <p:txBody>
          <a:bodyPr wrap="square" rtlCol="0">
            <a:spAutoFit/>
          </a:bodyPr>
          <a:lstStyle/>
          <a:p>
            <a:pPr>
              <a:spcAft>
                <a:spcPts val="600"/>
              </a:spcAft>
            </a:pPr>
            <a:r>
              <a:rPr lang="en-US" sz="2000" u="sng" dirty="0"/>
              <a:t>Research</a:t>
            </a:r>
            <a:r>
              <a:rPr lang="en-US" sz="2000" u="sng" dirty="0"/>
              <a:t>: </a:t>
            </a:r>
          </a:p>
          <a:p>
            <a:r>
              <a:rPr lang="en-US" sz="2000" dirty="0" smtClean="0"/>
              <a:t>Exploiting the CMIP5 abrupt 4xCO</a:t>
            </a:r>
            <a:r>
              <a:rPr lang="en-US" sz="2000" baseline="-25000" dirty="0" smtClean="0"/>
              <a:t>2</a:t>
            </a:r>
            <a:r>
              <a:rPr lang="en-US" sz="2000" dirty="0"/>
              <a:t> </a:t>
            </a:r>
            <a:r>
              <a:rPr lang="en-US" sz="2000" dirty="0" smtClean="0"/>
              <a:t>experiments, we applied a linear forcing-feedback regression technique to diagnose both the climate sensitivity and the adjusted 4xCO</a:t>
            </a:r>
            <a:r>
              <a:rPr lang="en-US" sz="2000" baseline="-25000" dirty="0" smtClean="0"/>
              <a:t>2</a:t>
            </a:r>
            <a:r>
              <a:rPr lang="en-US" sz="2000" dirty="0" smtClean="0"/>
              <a:t> </a:t>
            </a:r>
            <a:r>
              <a:rPr lang="en-US" sz="2000" dirty="0" err="1" smtClean="0"/>
              <a:t>radiative</a:t>
            </a:r>
            <a:r>
              <a:rPr lang="en-US" sz="2000" dirty="0" smtClean="0"/>
              <a:t> forcing. </a:t>
            </a:r>
            <a:endParaRPr lang="en-US" sz="2000" dirty="0" smtClean="0"/>
          </a:p>
        </p:txBody>
      </p:sp>
      <p:sp>
        <p:nvSpPr>
          <p:cNvPr id="20" name="TextBox 19"/>
          <p:cNvSpPr txBox="1"/>
          <p:nvPr/>
        </p:nvSpPr>
        <p:spPr>
          <a:xfrm>
            <a:off x="4572000" y="3733800"/>
            <a:ext cx="4572000" cy="2416046"/>
          </a:xfrm>
          <a:prstGeom prst="rect">
            <a:avLst/>
          </a:prstGeom>
          <a:noFill/>
        </p:spPr>
        <p:txBody>
          <a:bodyPr wrap="square" rtlCol="0">
            <a:spAutoFit/>
          </a:bodyPr>
          <a:lstStyle/>
          <a:p>
            <a:pPr>
              <a:spcAft>
                <a:spcPts val="600"/>
              </a:spcAft>
            </a:pPr>
            <a:r>
              <a:rPr lang="en-US" sz="2000" u="sng" dirty="0" smtClean="0"/>
              <a:t>Impact:</a:t>
            </a:r>
            <a:endParaRPr lang="en-US" sz="2000" dirty="0"/>
          </a:p>
          <a:p>
            <a:pPr>
              <a:spcAft>
                <a:spcPts val="600"/>
              </a:spcAft>
            </a:pPr>
            <a:r>
              <a:rPr lang="en-US" dirty="0" smtClean="0"/>
              <a:t>By showing which feedbacks are responsible for the range of climate responses in CMIP5 models, we demonstrate the continued uncertainty associated with clouds.  The estimates of forcing and feedback will help us to better understand the range of future projections produced by CMIP5 models.</a:t>
            </a:r>
            <a:endParaRPr lang="en-US" u="sng" dirty="0" smtClean="0"/>
          </a:p>
        </p:txBody>
      </p:sp>
      <p:sp>
        <p:nvSpPr>
          <p:cNvPr id="12" name="TextBox 11"/>
          <p:cNvSpPr txBox="1"/>
          <p:nvPr/>
        </p:nvSpPr>
        <p:spPr>
          <a:xfrm>
            <a:off x="228600" y="6229290"/>
            <a:ext cx="8763000"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GB" sz="1000" b="1" dirty="0" smtClean="0"/>
              <a:t>Reference: </a:t>
            </a:r>
            <a:r>
              <a:rPr lang="en-GB" sz="1000" dirty="0" smtClean="0"/>
              <a:t>Timothy Andrews, Jonathan M. Gregory, Mark J. Webb, and Karl E. Taylor:</a:t>
            </a:r>
            <a:r>
              <a:rPr lang="en-US" sz="1000" dirty="0" smtClean="0"/>
              <a:t> </a:t>
            </a:r>
            <a:r>
              <a:rPr lang="en-US" sz="1000" dirty="0"/>
              <a:t>Forcing, feedbacks and climate sensitivity in CMIP5 coupled atmosphere-ocean climate </a:t>
            </a:r>
            <a:r>
              <a:rPr lang="en-US" sz="1000" dirty="0" smtClean="0"/>
              <a:t>models. </a:t>
            </a:r>
            <a:r>
              <a:rPr lang="en-US" sz="1000" dirty="0" smtClean="0"/>
              <a:t> </a:t>
            </a:r>
            <a:r>
              <a:rPr lang="en-US" sz="1000" i="1" dirty="0" err="1" smtClean="0"/>
              <a:t>Geophys</a:t>
            </a:r>
            <a:r>
              <a:rPr lang="en-US" sz="1000" i="1" dirty="0" smtClean="0"/>
              <a:t>. Res. Letts.</a:t>
            </a:r>
            <a:r>
              <a:rPr lang="en-US" sz="1000" b="1" dirty="0" smtClean="0"/>
              <a:t>, 39</a:t>
            </a:r>
            <a:r>
              <a:rPr lang="en-US" sz="1000" dirty="0" smtClean="0"/>
              <a:t>, L09712, doi:10.1029/2012GL051607, 2012.  </a:t>
            </a:r>
            <a:endParaRPr lang="en-US" sz="1000" i="1" dirty="0"/>
          </a:p>
        </p:txBody>
      </p:sp>
      <p:pic>
        <p:nvPicPr>
          <p:cNvPr id="3" name="Picture 2" descr="fig2_part.png"/>
          <p:cNvPicPr>
            <a:picLocks noChangeAspect="1"/>
          </p:cNvPicPr>
          <p:nvPr/>
        </p:nvPicPr>
        <p:blipFill rotWithShape="1">
          <a:blip r:embed="rId3">
            <a:extLst>
              <a:ext uri="{28A0092B-C50C-407E-A947-70E740481C1C}">
                <a14:useLocalDpi xmlns:a14="http://schemas.microsoft.com/office/drawing/2010/main" val="0"/>
              </a:ext>
            </a:extLst>
          </a:blip>
          <a:srcRect b="50453"/>
          <a:stretch/>
        </p:blipFill>
        <p:spPr>
          <a:xfrm>
            <a:off x="4800600" y="609600"/>
            <a:ext cx="4102100" cy="2339226"/>
          </a:xfrm>
          <a:prstGeom prst="rect">
            <a:avLst/>
          </a:prstGeom>
        </p:spPr>
      </p:pic>
      <p:sp>
        <p:nvSpPr>
          <p:cNvPr id="13" name="TextBox 12"/>
          <p:cNvSpPr txBox="1"/>
          <p:nvPr/>
        </p:nvSpPr>
        <p:spPr>
          <a:xfrm>
            <a:off x="4648200" y="3045023"/>
            <a:ext cx="4495800" cy="646331"/>
          </a:xfrm>
          <a:prstGeom prst="rect">
            <a:avLst/>
          </a:prstGeom>
          <a:noFill/>
        </p:spPr>
        <p:txBody>
          <a:bodyPr wrap="square" rtlCol="0">
            <a:spAutoFit/>
          </a:bodyPr>
          <a:lstStyle/>
          <a:p>
            <a:r>
              <a:rPr lang="en-US" sz="1200" dirty="0" smtClean="0"/>
              <a:t>Across CMIP5 models the </a:t>
            </a:r>
            <a:r>
              <a:rPr lang="en-US" sz="1200" dirty="0"/>
              <a:t>equilibrium 2xCO</a:t>
            </a:r>
            <a:r>
              <a:rPr lang="en-US" sz="1200" baseline="-25000" dirty="0"/>
              <a:t>2</a:t>
            </a:r>
            <a:r>
              <a:rPr lang="en-US" sz="1200" dirty="0"/>
              <a:t>  </a:t>
            </a:r>
            <a:r>
              <a:rPr lang="en-US" sz="1200" dirty="0" smtClean="0"/>
              <a:t>climate sensitivity spans the range 2.1 – 4.7 K with climate feedbacks and (to a lesser degree) </a:t>
            </a:r>
            <a:r>
              <a:rPr lang="en-US" sz="1200" dirty="0"/>
              <a:t>adjusted CO</a:t>
            </a:r>
            <a:r>
              <a:rPr lang="en-US" sz="1200" baseline="-25000" dirty="0"/>
              <a:t>2</a:t>
            </a:r>
            <a:r>
              <a:rPr lang="en-US" sz="1200" dirty="0"/>
              <a:t> </a:t>
            </a:r>
            <a:r>
              <a:rPr lang="en-US" sz="1200" dirty="0" err="1"/>
              <a:t>radiative</a:t>
            </a:r>
            <a:r>
              <a:rPr lang="en-US" sz="1200" dirty="0"/>
              <a:t> </a:t>
            </a:r>
            <a:r>
              <a:rPr lang="en-US" sz="1200" dirty="0" smtClean="0"/>
              <a:t>forcing responsible for the differences.</a:t>
            </a:r>
            <a:endParaRPr lang="en-US" sz="12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1249</TotalTime>
  <Words>520</Words>
  <Application>Microsoft Macintosh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Karl Taylor</cp:lastModifiedBy>
  <cp:revision>97</cp:revision>
  <dcterms:created xsi:type="dcterms:W3CDTF">2011-09-07T23:26:42Z</dcterms:created>
  <dcterms:modified xsi:type="dcterms:W3CDTF">2012-05-23T01:13:22Z</dcterms:modified>
</cp:coreProperties>
</file>