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7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C4D42B-B541-435F-86C7-51DCCE8AD3B5}"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68918-2BF8-48EF-B88F-489D5D142DC8}" type="slidenum">
              <a:rPr lang="en-US" smtClean="0"/>
              <a:t>‹#›</a:t>
            </a:fld>
            <a:endParaRPr lang="en-US"/>
          </a:p>
        </p:txBody>
      </p:sp>
    </p:spTree>
    <p:extLst>
      <p:ext uri="{BB962C8B-B14F-4D97-AF65-F5344CB8AC3E}">
        <p14:creationId xmlns:p14="http://schemas.microsoft.com/office/powerpoint/2010/main" val="30541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4D42B-B541-435F-86C7-51DCCE8AD3B5}"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68918-2BF8-48EF-B88F-489D5D142DC8}" type="slidenum">
              <a:rPr lang="en-US" smtClean="0"/>
              <a:t>‹#›</a:t>
            </a:fld>
            <a:endParaRPr lang="en-US"/>
          </a:p>
        </p:txBody>
      </p:sp>
    </p:spTree>
    <p:extLst>
      <p:ext uri="{BB962C8B-B14F-4D97-AF65-F5344CB8AC3E}">
        <p14:creationId xmlns:p14="http://schemas.microsoft.com/office/powerpoint/2010/main" val="214343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4D42B-B541-435F-86C7-51DCCE8AD3B5}"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68918-2BF8-48EF-B88F-489D5D142DC8}" type="slidenum">
              <a:rPr lang="en-US" smtClean="0"/>
              <a:t>‹#›</a:t>
            </a:fld>
            <a:endParaRPr lang="en-US"/>
          </a:p>
        </p:txBody>
      </p:sp>
    </p:spTree>
    <p:extLst>
      <p:ext uri="{BB962C8B-B14F-4D97-AF65-F5344CB8AC3E}">
        <p14:creationId xmlns:p14="http://schemas.microsoft.com/office/powerpoint/2010/main" val="407397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4D42B-B541-435F-86C7-51DCCE8AD3B5}"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68918-2BF8-48EF-B88F-489D5D142DC8}" type="slidenum">
              <a:rPr lang="en-US" smtClean="0"/>
              <a:t>‹#›</a:t>
            </a:fld>
            <a:endParaRPr lang="en-US"/>
          </a:p>
        </p:txBody>
      </p:sp>
    </p:spTree>
    <p:extLst>
      <p:ext uri="{BB962C8B-B14F-4D97-AF65-F5344CB8AC3E}">
        <p14:creationId xmlns:p14="http://schemas.microsoft.com/office/powerpoint/2010/main" val="187149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4D42B-B541-435F-86C7-51DCCE8AD3B5}"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68918-2BF8-48EF-B88F-489D5D142DC8}" type="slidenum">
              <a:rPr lang="en-US" smtClean="0"/>
              <a:t>‹#›</a:t>
            </a:fld>
            <a:endParaRPr lang="en-US"/>
          </a:p>
        </p:txBody>
      </p:sp>
    </p:spTree>
    <p:extLst>
      <p:ext uri="{BB962C8B-B14F-4D97-AF65-F5344CB8AC3E}">
        <p14:creationId xmlns:p14="http://schemas.microsoft.com/office/powerpoint/2010/main" val="85522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C4D42B-B541-435F-86C7-51DCCE8AD3B5}"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68918-2BF8-48EF-B88F-489D5D142DC8}" type="slidenum">
              <a:rPr lang="en-US" smtClean="0"/>
              <a:t>‹#›</a:t>
            </a:fld>
            <a:endParaRPr lang="en-US"/>
          </a:p>
        </p:txBody>
      </p:sp>
    </p:spTree>
    <p:extLst>
      <p:ext uri="{BB962C8B-B14F-4D97-AF65-F5344CB8AC3E}">
        <p14:creationId xmlns:p14="http://schemas.microsoft.com/office/powerpoint/2010/main" val="250079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C4D42B-B541-435F-86C7-51DCCE8AD3B5}" type="datetimeFigureOut">
              <a:rPr lang="en-US" smtClean="0"/>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68918-2BF8-48EF-B88F-489D5D142DC8}" type="slidenum">
              <a:rPr lang="en-US" smtClean="0"/>
              <a:t>‹#›</a:t>
            </a:fld>
            <a:endParaRPr lang="en-US"/>
          </a:p>
        </p:txBody>
      </p:sp>
    </p:spTree>
    <p:extLst>
      <p:ext uri="{BB962C8B-B14F-4D97-AF65-F5344CB8AC3E}">
        <p14:creationId xmlns:p14="http://schemas.microsoft.com/office/powerpoint/2010/main" val="703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C4D42B-B541-435F-86C7-51DCCE8AD3B5}" type="datetimeFigureOut">
              <a:rPr lang="en-US" smtClean="0"/>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68918-2BF8-48EF-B88F-489D5D142DC8}" type="slidenum">
              <a:rPr lang="en-US" smtClean="0"/>
              <a:t>‹#›</a:t>
            </a:fld>
            <a:endParaRPr lang="en-US"/>
          </a:p>
        </p:txBody>
      </p:sp>
    </p:spTree>
    <p:extLst>
      <p:ext uri="{BB962C8B-B14F-4D97-AF65-F5344CB8AC3E}">
        <p14:creationId xmlns:p14="http://schemas.microsoft.com/office/powerpoint/2010/main" val="233136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4D42B-B541-435F-86C7-51DCCE8AD3B5}" type="datetimeFigureOut">
              <a:rPr lang="en-US" smtClean="0"/>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68918-2BF8-48EF-B88F-489D5D142DC8}" type="slidenum">
              <a:rPr lang="en-US" smtClean="0"/>
              <a:t>‹#›</a:t>
            </a:fld>
            <a:endParaRPr lang="en-US"/>
          </a:p>
        </p:txBody>
      </p:sp>
    </p:spTree>
    <p:extLst>
      <p:ext uri="{BB962C8B-B14F-4D97-AF65-F5344CB8AC3E}">
        <p14:creationId xmlns:p14="http://schemas.microsoft.com/office/powerpoint/2010/main" val="56556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4D42B-B541-435F-86C7-51DCCE8AD3B5}"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68918-2BF8-48EF-B88F-489D5D142DC8}" type="slidenum">
              <a:rPr lang="en-US" smtClean="0"/>
              <a:t>‹#›</a:t>
            </a:fld>
            <a:endParaRPr lang="en-US"/>
          </a:p>
        </p:txBody>
      </p:sp>
    </p:spTree>
    <p:extLst>
      <p:ext uri="{BB962C8B-B14F-4D97-AF65-F5344CB8AC3E}">
        <p14:creationId xmlns:p14="http://schemas.microsoft.com/office/powerpoint/2010/main" val="179823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4D42B-B541-435F-86C7-51DCCE8AD3B5}"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68918-2BF8-48EF-B88F-489D5D142DC8}" type="slidenum">
              <a:rPr lang="en-US" smtClean="0"/>
              <a:t>‹#›</a:t>
            </a:fld>
            <a:endParaRPr lang="en-US"/>
          </a:p>
        </p:txBody>
      </p:sp>
    </p:spTree>
    <p:extLst>
      <p:ext uri="{BB962C8B-B14F-4D97-AF65-F5344CB8AC3E}">
        <p14:creationId xmlns:p14="http://schemas.microsoft.com/office/powerpoint/2010/main" val="167633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4D42B-B541-435F-86C7-51DCCE8AD3B5}" type="datetimeFigureOut">
              <a:rPr lang="en-US" smtClean="0"/>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68918-2BF8-48EF-B88F-489D5D142DC8}" type="slidenum">
              <a:rPr lang="en-US" smtClean="0"/>
              <a:t>‹#›</a:t>
            </a:fld>
            <a:endParaRPr lang="en-US"/>
          </a:p>
        </p:txBody>
      </p:sp>
    </p:spTree>
    <p:extLst>
      <p:ext uri="{BB962C8B-B14F-4D97-AF65-F5344CB8AC3E}">
        <p14:creationId xmlns:p14="http://schemas.microsoft.com/office/powerpoint/2010/main" val="3071424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0" y="103849"/>
            <a:ext cx="9144000" cy="6176234"/>
            <a:chOff x="-67203" y="228600"/>
            <a:chExt cx="9383816" cy="6334772"/>
          </a:xfrm>
        </p:grpSpPr>
        <p:sp>
          <p:nvSpPr>
            <p:cNvPr id="14" name="Text Box 12"/>
            <p:cNvSpPr txBox="1">
              <a:spLocks noChangeArrowheads="1"/>
            </p:cNvSpPr>
            <p:nvPr/>
          </p:nvSpPr>
          <p:spPr bwMode="auto">
            <a:xfrm>
              <a:off x="152400" y="1523966"/>
              <a:ext cx="2438400" cy="2067683"/>
            </a:xfrm>
            <a:prstGeom prst="rect">
              <a:avLst/>
            </a:prstGeom>
            <a:noFill/>
            <a:ln w="6350">
              <a:noFill/>
              <a:miter lim="800000"/>
              <a:headEnd/>
              <a:tailEnd/>
            </a:ln>
            <a:effectLst/>
          </p:spPr>
          <p:txBody>
            <a:bodyPr wrap="square">
              <a:spAutoFit/>
            </a:bodyPr>
            <a:lstStyle/>
            <a:p>
              <a:pPr defTabSz="820583">
                <a:defRPr/>
              </a:pPr>
              <a:r>
                <a:rPr lang="en-US" sz="1400" kern="0" dirty="0">
                  <a:solidFill>
                    <a:srgbClr val="1F497D"/>
                  </a:solidFill>
                  <a:latin typeface="Arial Black" pitchFamily="34" charset="0"/>
                </a:rPr>
                <a:t>Objective</a:t>
              </a:r>
            </a:p>
            <a:p>
              <a:pPr defTabSz="820583">
                <a:buFontTx/>
                <a:buChar char="•"/>
                <a:defRPr/>
              </a:pPr>
              <a:endParaRPr lang="en-US" sz="700" kern="0" dirty="0">
                <a:solidFill>
                  <a:srgbClr val="EEECE1"/>
                </a:solidFill>
                <a:latin typeface="Calibri"/>
              </a:endParaRPr>
            </a:p>
            <a:p>
              <a:pPr defTabSz="820583">
                <a:defRPr/>
              </a:pPr>
              <a:r>
                <a:rPr lang="en-US" sz="1300" kern="0" dirty="0">
                  <a:solidFill>
                    <a:sysClr val="windowText" lastClr="000000"/>
                  </a:solidFill>
                </a:rPr>
                <a:t>Document  a prominent pattern of </a:t>
              </a:r>
              <a:r>
                <a:rPr lang="en-US" sz="1300" kern="0" dirty="0" err="1">
                  <a:solidFill>
                    <a:sysClr val="windowText" lastClr="000000"/>
                  </a:solidFill>
                </a:rPr>
                <a:t>interannual</a:t>
              </a:r>
              <a:r>
                <a:rPr lang="en-US" sz="1300" kern="0" dirty="0">
                  <a:solidFill>
                    <a:sysClr val="windowText" lastClr="000000"/>
                  </a:solidFill>
                </a:rPr>
                <a:t> variability of NH wintertime circulation at high latitudes, named Wave3. Wave3 is of interest because its spatial structure is similar to the observed circulation trend during the past 50 years or so. </a:t>
              </a:r>
              <a:endParaRPr lang="en-US" sz="1300" kern="0" dirty="0">
                <a:solidFill>
                  <a:srgbClr val="EEECE1"/>
                </a:solidFill>
                <a:latin typeface="Times New Roman" pitchFamily="18" charset="0"/>
              </a:endParaRPr>
            </a:p>
          </p:txBody>
        </p:sp>
        <p:sp>
          <p:nvSpPr>
            <p:cNvPr id="15" name="Rectangle 3"/>
            <p:cNvSpPr>
              <a:spLocks noChangeArrowheads="1"/>
            </p:cNvSpPr>
            <p:nvPr/>
          </p:nvSpPr>
          <p:spPr bwMode="auto">
            <a:xfrm>
              <a:off x="1295400" y="228600"/>
              <a:ext cx="7086600" cy="347244"/>
            </a:xfrm>
            <a:prstGeom prst="rect">
              <a:avLst/>
            </a:prstGeom>
            <a:noFill/>
            <a:ln w="9525" algn="ctr">
              <a:noFill/>
              <a:round/>
              <a:headEnd/>
              <a:tailEnd/>
            </a:ln>
          </p:spPr>
          <p:txBody>
            <a:bodyPr>
              <a:spAutoFit/>
            </a:bodyPr>
            <a:lstStyle/>
            <a:p>
              <a:pPr defTabSz="820583">
                <a:defRPr/>
              </a:pPr>
              <a:endParaRPr lang="en-US" sz="1600" kern="0">
                <a:solidFill>
                  <a:sysClr val="windowText" lastClr="000000"/>
                </a:solidFill>
              </a:endParaRPr>
            </a:p>
          </p:txBody>
        </p:sp>
        <p:sp>
          <p:nvSpPr>
            <p:cNvPr id="16" name="TextBox 15"/>
            <p:cNvSpPr txBox="1"/>
            <p:nvPr/>
          </p:nvSpPr>
          <p:spPr>
            <a:xfrm>
              <a:off x="-67203" y="228601"/>
              <a:ext cx="9383816" cy="1688872"/>
            </a:xfrm>
            <a:prstGeom prst="rect">
              <a:avLst/>
            </a:prstGeom>
            <a:noFill/>
          </p:spPr>
          <p:txBody>
            <a:bodyPr wrap="square">
              <a:spAutoFit/>
            </a:bodyPr>
            <a:lstStyle/>
            <a:p>
              <a:pPr algn="ctr" defTabSz="820583">
                <a:defRPr/>
              </a:pPr>
              <a:r>
                <a:rPr lang="en-US" b="1" kern="0" dirty="0">
                  <a:solidFill>
                    <a:sysClr val="windowText" lastClr="000000"/>
                  </a:solidFill>
                  <a:latin typeface="Calibri"/>
                </a:rPr>
                <a:t>A Zonal Wavenumber-3 Pattern of Northern Hemisphere Wintertime Planetary Wave Variability at High Latitudes</a:t>
              </a:r>
            </a:p>
            <a:p>
              <a:pPr algn="ctr" defTabSz="820583">
                <a:defRPr/>
              </a:pPr>
              <a:endParaRPr lang="en-US" sz="1600" b="1" kern="0" dirty="0">
                <a:solidFill>
                  <a:sysClr val="windowText" lastClr="000000"/>
                </a:solidFill>
              </a:endParaRPr>
            </a:p>
            <a:p>
              <a:pPr algn="ctr" defTabSz="820583">
                <a:defRPr/>
              </a:pPr>
              <a:r>
                <a:rPr lang="en-US" sz="1300" b="1" kern="0" dirty="0" err="1">
                  <a:solidFill>
                    <a:sysClr val="windowText" lastClr="000000"/>
                  </a:solidFill>
                </a:rPr>
                <a:t>Haiyan</a:t>
              </a:r>
              <a:r>
                <a:rPr lang="en-US" sz="1300" b="1" kern="0" dirty="0">
                  <a:solidFill>
                    <a:sysClr val="windowText" lastClr="000000"/>
                  </a:solidFill>
                </a:rPr>
                <a:t> </a:t>
              </a:r>
              <a:r>
                <a:rPr lang="en-US" sz="1300" b="1" kern="0" dirty="0" err="1">
                  <a:solidFill>
                    <a:sysClr val="windowText" lastClr="000000"/>
                  </a:solidFill>
                </a:rPr>
                <a:t>Teng</a:t>
              </a:r>
              <a:r>
                <a:rPr lang="en-US" sz="1300" b="1" kern="0" dirty="0">
                  <a:solidFill>
                    <a:sysClr val="windowText" lastClr="000000"/>
                  </a:solidFill>
                </a:rPr>
                <a:t> and Grant </a:t>
              </a:r>
              <a:r>
                <a:rPr lang="en-US" sz="1300" b="1" kern="0" dirty="0" err="1">
                  <a:solidFill>
                    <a:sysClr val="windowText" lastClr="000000"/>
                  </a:solidFill>
                </a:rPr>
                <a:t>Branstator</a:t>
              </a:r>
              <a:endParaRPr lang="en-US" sz="1300" b="1" kern="0" dirty="0">
                <a:solidFill>
                  <a:sysClr val="windowText" lastClr="000000"/>
                </a:solidFill>
              </a:endParaRPr>
            </a:p>
            <a:p>
              <a:pPr algn="ctr" defTabSz="820583">
                <a:defRPr/>
              </a:pPr>
              <a:r>
                <a:rPr lang="en-US" sz="1100" kern="0" dirty="0">
                  <a:solidFill>
                    <a:sysClr val="windowText" lastClr="000000"/>
                  </a:solidFill>
                </a:rPr>
                <a:t> </a:t>
              </a:r>
            </a:p>
            <a:p>
              <a:pPr algn="ctr" defTabSz="820583">
                <a:defRPr/>
              </a:pPr>
              <a:endParaRPr lang="en-US" sz="2500" kern="0" dirty="0">
                <a:solidFill>
                  <a:sysClr val="windowText" lastClr="000000"/>
                </a:solidFill>
              </a:endParaRPr>
            </a:p>
          </p:txBody>
        </p:sp>
        <p:sp>
          <p:nvSpPr>
            <p:cNvPr id="17" name="Text Box 12"/>
            <p:cNvSpPr txBox="1">
              <a:spLocks noChangeArrowheads="1"/>
            </p:cNvSpPr>
            <p:nvPr/>
          </p:nvSpPr>
          <p:spPr bwMode="auto">
            <a:xfrm>
              <a:off x="3276600" y="4495689"/>
              <a:ext cx="5410200" cy="2067683"/>
            </a:xfrm>
            <a:prstGeom prst="rect">
              <a:avLst/>
            </a:prstGeom>
            <a:noFill/>
            <a:ln w="6350">
              <a:noFill/>
              <a:miter lim="800000"/>
              <a:headEnd/>
              <a:tailEnd/>
            </a:ln>
            <a:effectLst/>
          </p:spPr>
          <p:txBody>
            <a:bodyPr wrap="square">
              <a:spAutoFit/>
            </a:bodyPr>
            <a:lstStyle/>
            <a:p>
              <a:pPr defTabSz="820583">
                <a:defRPr/>
              </a:pPr>
              <a:r>
                <a:rPr lang="en-US" sz="1400" kern="0" dirty="0">
                  <a:solidFill>
                    <a:srgbClr val="1F497D"/>
                  </a:solidFill>
                  <a:latin typeface="Arial Black" pitchFamily="34" charset="0"/>
                </a:rPr>
                <a:t>Impact</a:t>
              </a:r>
            </a:p>
            <a:p>
              <a:pPr defTabSz="820583">
                <a:defRPr/>
              </a:pPr>
              <a:endParaRPr lang="en-US" sz="700" kern="0" dirty="0">
                <a:solidFill>
                  <a:srgbClr val="C0504D"/>
                </a:solidFill>
                <a:latin typeface="Arial Black" pitchFamily="34" charset="0"/>
              </a:endParaRPr>
            </a:p>
            <a:p>
              <a:pPr defTabSz="820583">
                <a:defRPr/>
              </a:pPr>
              <a:r>
                <a:rPr lang="en-US" sz="1300" kern="0" dirty="0">
                  <a:solidFill>
                    <a:sysClr val="windowText" lastClr="000000"/>
                  </a:solidFill>
                  <a:latin typeface="Calibri"/>
                </a:rPr>
                <a:t>The Wave3 pattern may shape the structure of trend and/or multi-decadal variability of the NH wintertime circulation at high latitudes.</a:t>
              </a:r>
            </a:p>
            <a:p>
              <a:pPr defTabSz="820583">
                <a:defRPr/>
              </a:pPr>
              <a:r>
                <a:rPr lang="en-US" sz="1300" kern="0" dirty="0">
                  <a:solidFill>
                    <a:sysClr val="windowText" lastClr="000000"/>
                  </a:solidFill>
                </a:rPr>
                <a:t>Hence the properties and dynamical origins of this Wave3 pattern are important, especially to the climate research community that aims to project climate change on regional scale.</a:t>
              </a:r>
              <a:r>
                <a:rPr lang="en-US" sz="1300" kern="0" dirty="0">
                  <a:solidFill>
                    <a:sysClr val="windowText" lastClr="000000"/>
                  </a:solidFill>
                  <a:latin typeface="Calibri"/>
                </a:rPr>
                <a:t> </a:t>
              </a:r>
            </a:p>
            <a:p>
              <a:pPr defTabSz="820583">
                <a:buFont typeface="Arial" pitchFamily="34" charset="0"/>
                <a:buChar char="•"/>
                <a:defRPr/>
              </a:pPr>
              <a:endParaRPr lang="en-US" sz="1300" kern="0" dirty="0">
                <a:solidFill>
                  <a:sysClr val="windowText" lastClr="000000"/>
                </a:solidFill>
                <a:latin typeface="Calibri"/>
              </a:endParaRPr>
            </a:p>
            <a:p>
              <a:pPr defTabSz="820583">
                <a:buFont typeface="Arial" pitchFamily="34" charset="0"/>
                <a:buChar char="•"/>
                <a:defRPr/>
              </a:pPr>
              <a:endParaRPr lang="en-US" sz="1300" kern="0" dirty="0">
                <a:solidFill>
                  <a:sysClr val="windowText" lastClr="000000"/>
                </a:solidFill>
                <a:latin typeface="Calibri"/>
              </a:endParaRPr>
            </a:p>
            <a:p>
              <a:pPr defTabSz="820583">
                <a:defRPr/>
              </a:pPr>
              <a:endParaRPr lang="en-US" sz="1300" kern="0" dirty="0">
                <a:solidFill>
                  <a:srgbClr val="EEECE1"/>
                </a:solidFill>
                <a:latin typeface="Times New Roman" pitchFamily="18" charset="0"/>
              </a:endParaRPr>
            </a:p>
          </p:txBody>
        </p:sp>
        <p:sp>
          <p:nvSpPr>
            <p:cNvPr id="18" name="Text Box 12"/>
            <p:cNvSpPr txBox="1">
              <a:spLocks noChangeArrowheads="1"/>
            </p:cNvSpPr>
            <p:nvPr/>
          </p:nvSpPr>
          <p:spPr bwMode="auto">
            <a:xfrm>
              <a:off x="228600" y="4419491"/>
              <a:ext cx="2819400" cy="1657304"/>
            </a:xfrm>
            <a:prstGeom prst="rect">
              <a:avLst/>
            </a:prstGeom>
            <a:noFill/>
            <a:ln w="6350">
              <a:noFill/>
              <a:miter lim="800000"/>
              <a:headEnd/>
              <a:tailEnd/>
            </a:ln>
            <a:effectLst/>
          </p:spPr>
          <p:txBody>
            <a:bodyPr wrap="square">
              <a:spAutoFit/>
            </a:bodyPr>
            <a:lstStyle/>
            <a:p>
              <a:pPr defTabSz="820583">
                <a:defRPr/>
              </a:pPr>
              <a:r>
                <a:rPr lang="en-US" sz="1400" kern="0" dirty="0">
                  <a:solidFill>
                    <a:srgbClr val="1F497D"/>
                  </a:solidFill>
                  <a:latin typeface="Arial Black" pitchFamily="34" charset="0"/>
                </a:rPr>
                <a:t>Approach</a:t>
              </a:r>
            </a:p>
            <a:p>
              <a:pPr defTabSz="820583">
                <a:buFontTx/>
                <a:buChar char="•"/>
                <a:defRPr/>
              </a:pPr>
              <a:endParaRPr lang="en-US" sz="700" kern="0" dirty="0">
                <a:solidFill>
                  <a:srgbClr val="EEECE1"/>
                </a:solidFill>
                <a:latin typeface="Calibri"/>
              </a:endParaRPr>
            </a:p>
            <a:p>
              <a:pPr defTabSz="820583">
                <a:defRPr/>
              </a:pPr>
              <a:r>
                <a:rPr lang="en-US" sz="1300" kern="0" dirty="0">
                  <a:solidFill>
                    <a:sysClr val="windowText" lastClr="000000"/>
                  </a:solidFill>
                </a:rPr>
                <a:t>Determine the prominence of the Wave3 in the NCEP/NCAR reanalysis, long control integrations from both CCSM3 and  its atmosphere component forced by </a:t>
              </a:r>
              <a:r>
                <a:rPr lang="en-US" sz="1300" kern="0" dirty="0" err="1">
                  <a:solidFill>
                    <a:sysClr val="windowText" lastClr="000000"/>
                  </a:solidFill>
                </a:rPr>
                <a:t>climatological</a:t>
              </a:r>
              <a:r>
                <a:rPr lang="en-US" sz="1300" kern="0" dirty="0">
                  <a:solidFill>
                    <a:sysClr val="windowText" lastClr="000000"/>
                  </a:solidFill>
                </a:rPr>
                <a:t> SSTs, and CMIP3 outputs.</a:t>
              </a:r>
              <a:endParaRPr lang="en-US" sz="1300" kern="0" dirty="0">
                <a:solidFill>
                  <a:srgbClr val="EEECE1"/>
                </a:solidFill>
                <a:latin typeface="Times New Roman" pitchFamily="18" charset="0"/>
              </a:endParaRPr>
            </a:p>
          </p:txBody>
        </p:sp>
        <p:sp>
          <p:nvSpPr>
            <p:cNvPr id="20" name="TextBox 12"/>
            <p:cNvSpPr txBox="1">
              <a:spLocks noChangeArrowheads="1"/>
            </p:cNvSpPr>
            <p:nvPr/>
          </p:nvSpPr>
          <p:spPr bwMode="auto">
            <a:xfrm>
              <a:off x="7315200" y="1676362"/>
              <a:ext cx="1752600" cy="1862494"/>
            </a:xfrm>
            <a:prstGeom prst="rect">
              <a:avLst/>
            </a:prstGeom>
            <a:noFill/>
            <a:ln w="9525">
              <a:noFill/>
              <a:miter lim="800000"/>
              <a:headEnd/>
              <a:tailEnd/>
            </a:ln>
          </p:spPr>
          <p:txBody>
            <a:bodyPr wrap="square">
              <a:spAutoFit/>
            </a:bodyPr>
            <a:lstStyle/>
            <a:p>
              <a:pPr defTabSz="820583">
                <a:defRPr/>
              </a:pPr>
              <a:endParaRPr lang="en-US" sz="800" i="1" kern="0" dirty="0">
                <a:solidFill>
                  <a:sysClr val="windowText" lastClr="000000"/>
                </a:solidFill>
              </a:endParaRPr>
            </a:p>
            <a:p>
              <a:pPr defTabSz="820583">
                <a:defRPr/>
              </a:pPr>
              <a:endParaRPr lang="en-US" sz="800" i="1" kern="0" dirty="0">
                <a:solidFill>
                  <a:sysClr val="windowText" lastClr="000000"/>
                </a:solidFill>
              </a:endParaRPr>
            </a:p>
            <a:p>
              <a:pPr defTabSz="820583">
                <a:defRPr/>
              </a:pPr>
              <a:r>
                <a:rPr lang="en-US" sz="800" i="1" kern="0" dirty="0">
                  <a:solidFill>
                    <a:sysClr val="windowText" lastClr="000000"/>
                  </a:solidFill>
                </a:rPr>
                <a:t>(top) modal structure of the Wave3 pattern  in DJF mean surface  air temperature (TAS,C), sea level  pressure (SLP, </a:t>
              </a:r>
              <a:r>
                <a:rPr lang="en-US" sz="800" i="1" kern="0" dirty="0" err="1">
                  <a:solidFill>
                    <a:sysClr val="windowText" lastClr="000000"/>
                  </a:solidFill>
                </a:rPr>
                <a:t>hPa</a:t>
              </a:r>
              <a:r>
                <a:rPr lang="en-US" sz="800" i="1" kern="0" dirty="0">
                  <a:solidFill>
                    <a:sysClr val="windowText" lastClr="000000"/>
                  </a:solidFill>
                </a:rPr>
                <a:t>), 500 </a:t>
              </a:r>
              <a:r>
                <a:rPr lang="en-US" sz="800" i="1" kern="0" dirty="0" err="1">
                  <a:solidFill>
                    <a:sysClr val="windowText" lastClr="000000"/>
                  </a:solidFill>
                </a:rPr>
                <a:t>hPa</a:t>
              </a:r>
              <a:r>
                <a:rPr lang="en-US" sz="800" i="1" kern="0" dirty="0">
                  <a:solidFill>
                    <a:sysClr val="windowText" lastClr="000000"/>
                  </a:solidFill>
                </a:rPr>
                <a:t> </a:t>
              </a:r>
              <a:r>
                <a:rPr lang="en-US" sz="800" i="1" kern="0" dirty="0" err="1">
                  <a:solidFill>
                    <a:sysClr val="windowText" lastClr="000000"/>
                  </a:solidFill>
                </a:rPr>
                <a:t>geopotential</a:t>
              </a:r>
              <a:r>
                <a:rPr lang="en-US" sz="800" i="1" kern="0" dirty="0">
                  <a:solidFill>
                    <a:sysClr val="windowText" lastClr="000000"/>
                  </a:solidFill>
                </a:rPr>
                <a:t> height (Z500, 10m), and 300h </a:t>
              </a:r>
              <a:r>
                <a:rPr lang="en-US" sz="800" i="1" kern="0" dirty="0" err="1">
                  <a:solidFill>
                    <a:sysClr val="windowText" lastClr="000000"/>
                  </a:solidFill>
                </a:rPr>
                <a:t>meridional</a:t>
              </a:r>
              <a:r>
                <a:rPr lang="en-US" sz="800" i="1" kern="0" dirty="0">
                  <a:solidFill>
                    <a:sysClr val="windowText" lastClr="000000"/>
                  </a:solidFill>
                </a:rPr>
                <a:t> wind (V300, m/s).</a:t>
              </a:r>
            </a:p>
            <a:p>
              <a:pPr defTabSz="820583">
                <a:defRPr/>
              </a:pPr>
              <a:endParaRPr lang="en-US" sz="800" i="1" kern="0" dirty="0">
                <a:solidFill>
                  <a:sysClr val="windowText" lastClr="000000"/>
                </a:solidFill>
              </a:endParaRPr>
            </a:p>
            <a:p>
              <a:pPr defTabSz="820583">
                <a:defRPr/>
              </a:pPr>
              <a:r>
                <a:rPr lang="en-US" sz="800" i="1" kern="0" dirty="0">
                  <a:solidFill>
                    <a:sysClr val="windowText" lastClr="000000"/>
                  </a:solidFill>
                </a:rPr>
                <a:t>(bottom)  50-year linear trend </a:t>
              </a:r>
            </a:p>
            <a:p>
              <a:pPr defTabSz="820583">
                <a:defRPr/>
              </a:pPr>
              <a:r>
                <a:rPr lang="en-US" sz="800" i="1" kern="0" dirty="0">
                  <a:solidFill>
                    <a:sysClr val="windowText" lastClr="000000"/>
                  </a:solidFill>
                </a:rPr>
                <a:t>of the same variables during </a:t>
              </a:r>
            </a:p>
            <a:p>
              <a:pPr defTabSz="820583">
                <a:defRPr/>
              </a:pPr>
              <a:r>
                <a:rPr lang="en-US" sz="800" i="1" kern="0" dirty="0">
                  <a:solidFill>
                    <a:sysClr val="windowText" lastClr="000000"/>
                  </a:solidFill>
                </a:rPr>
                <a:t>1958-2011, with the NH area weighted averaged trend removed.</a:t>
              </a:r>
            </a:p>
          </p:txBody>
        </p:sp>
      </p:grpSp>
      <p:pic>
        <p:nvPicPr>
          <p:cNvPr id="21" name="Picture 20" descr="fig1.gif"/>
          <p:cNvPicPr>
            <a:picLocks noChangeAspect="1"/>
          </p:cNvPicPr>
          <p:nvPr/>
        </p:nvPicPr>
        <p:blipFill>
          <a:blip r:embed="rId2" cstate="print"/>
          <a:srcRect t="44571"/>
          <a:stretch>
            <a:fillRect/>
          </a:stretch>
        </p:blipFill>
        <p:spPr>
          <a:xfrm>
            <a:off x="2524655" y="2977003"/>
            <a:ext cx="4669080" cy="1396256"/>
          </a:xfrm>
          <a:prstGeom prst="rect">
            <a:avLst/>
          </a:prstGeom>
        </p:spPr>
      </p:pic>
      <p:pic>
        <p:nvPicPr>
          <p:cNvPr id="22" name="Picture 21" descr="fig7.gif"/>
          <p:cNvPicPr>
            <a:picLocks noChangeAspect="1"/>
          </p:cNvPicPr>
          <p:nvPr/>
        </p:nvPicPr>
        <p:blipFill>
          <a:blip r:embed="rId3" cstate="print"/>
          <a:srcRect l="9063" t="5731" b="51576"/>
          <a:stretch>
            <a:fillRect/>
          </a:stretch>
        </p:blipFill>
        <p:spPr>
          <a:xfrm>
            <a:off x="2653733" y="1892133"/>
            <a:ext cx="4515995" cy="1084870"/>
          </a:xfrm>
          <a:prstGeom prst="rect">
            <a:avLst/>
          </a:prstGeom>
        </p:spPr>
      </p:pic>
      <p:sp>
        <p:nvSpPr>
          <p:cNvPr id="23" name="Rectangle 22"/>
          <p:cNvSpPr/>
          <p:nvPr/>
        </p:nvSpPr>
        <p:spPr>
          <a:xfrm>
            <a:off x="460918" y="6047202"/>
            <a:ext cx="8177268" cy="513747"/>
          </a:xfrm>
          <a:prstGeom prst="rect">
            <a:avLst/>
          </a:prstGeom>
        </p:spPr>
        <p:txBody>
          <a:bodyPr wrap="square" lIns="82058" tIns="41029" rIns="82058" bIns="41029">
            <a:spAutoFit/>
          </a:bodyPr>
          <a:lstStyle/>
          <a:p>
            <a:r>
              <a:rPr lang="en-US" sz="1400" dirty="0" err="1">
                <a:cs typeface="Times New Roman" pitchFamily="18" charset="0"/>
              </a:rPr>
              <a:t>Teng</a:t>
            </a:r>
            <a:r>
              <a:rPr lang="en-US" sz="1400" dirty="0">
                <a:cs typeface="Times New Roman" pitchFamily="18" charset="0"/>
              </a:rPr>
              <a:t>, H. and G. </a:t>
            </a:r>
            <a:r>
              <a:rPr lang="en-US" sz="1400" dirty="0" err="1">
                <a:cs typeface="Times New Roman" pitchFamily="18" charset="0"/>
              </a:rPr>
              <a:t>Branstator</a:t>
            </a:r>
            <a:r>
              <a:rPr lang="en-US" sz="1400" dirty="0">
                <a:cs typeface="Times New Roman" pitchFamily="18" charset="0"/>
              </a:rPr>
              <a:t>, 2012: A zonal wavenumber-3 pattern of Northern Hemisphere wintertime planetary wave variability at high latitudes. J Climate, DOI:10.1175/JCLI-D-11-00664.1 . </a:t>
            </a:r>
            <a:endParaRPr lang="en-US" sz="1400" dirty="0"/>
          </a:p>
        </p:txBody>
      </p:sp>
    </p:spTree>
    <p:extLst>
      <p:ext uri="{BB962C8B-B14F-4D97-AF65-F5344CB8AC3E}">
        <p14:creationId xmlns:p14="http://schemas.microsoft.com/office/powerpoint/2010/main" val="1155184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241</Words>
  <Application>Microsoft Office PowerPoint</Application>
  <PresentationFormat>On-screen Show (4:3)</PresentationFormat>
  <Paragraphs>23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test</cp:lastModifiedBy>
  <cp:revision>1</cp:revision>
  <dcterms:created xsi:type="dcterms:W3CDTF">2014-12-09T21:48:01Z</dcterms:created>
  <dcterms:modified xsi:type="dcterms:W3CDTF">2014-12-09T21:49:08Z</dcterms:modified>
</cp:coreProperties>
</file>