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25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C120C2-6B46-4C23-BF22-677F44A6B104}"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32DD4-AC62-4BE1-BF30-6E5F684650C0}" type="slidenum">
              <a:rPr lang="en-US" smtClean="0"/>
              <a:t>‹#›</a:t>
            </a:fld>
            <a:endParaRPr lang="en-US"/>
          </a:p>
        </p:txBody>
      </p:sp>
    </p:spTree>
    <p:extLst>
      <p:ext uri="{BB962C8B-B14F-4D97-AF65-F5344CB8AC3E}">
        <p14:creationId xmlns:p14="http://schemas.microsoft.com/office/powerpoint/2010/main" val="3298774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C120C2-6B46-4C23-BF22-677F44A6B104}"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32DD4-AC62-4BE1-BF30-6E5F684650C0}" type="slidenum">
              <a:rPr lang="en-US" smtClean="0"/>
              <a:t>‹#›</a:t>
            </a:fld>
            <a:endParaRPr lang="en-US"/>
          </a:p>
        </p:txBody>
      </p:sp>
    </p:spTree>
    <p:extLst>
      <p:ext uri="{BB962C8B-B14F-4D97-AF65-F5344CB8AC3E}">
        <p14:creationId xmlns:p14="http://schemas.microsoft.com/office/powerpoint/2010/main" val="3903839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C120C2-6B46-4C23-BF22-677F44A6B104}"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32DD4-AC62-4BE1-BF30-6E5F684650C0}" type="slidenum">
              <a:rPr lang="en-US" smtClean="0"/>
              <a:t>‹#›</a:t>
            </a:fld>
            <a:endParaRPr lang="en-US"/>
          </a:p>
        </p:txBody>
      </p:sp>
    </p:spTree>
    <p:extLst>
      <p:ext uri="{BB962C8B-B14F-4D97-AF65-F5344CB8AC3E}">
        <p14:creationId xmlns:p14="http://schemas.microsoft.com/office/powerpoint/2010/main" val="1578881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C120C2-6B46-4C23-BF22-677F44A6B104}"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32DD4-AC62-4BE1-BF30-6E5F684650C0}" type="slidenum">
              <a:rPr lang="en-US" smtClean="0"/>
              <a:t>‹#›</a:t>
            </a:fld>
            <a:endParaRPr lang="en-US"/>
          </a:p>
        </p:txBody>
      </p:sp>
    </p:spTree>
    <p:extLst>
      <p:ext uri="{BB962C8B-B14F-4D97-AF65-F5344CB8AC3E}">
        <p14:creationId xmlns:p14="http://schemas.microsoft.com/office/powerpoint/2010/main" val="2384117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C120C2-6B46-4C23-BF22-677F44A6B104}"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32DD4-AC62-4BE1-BF30-6E5F684650C0}" type="slidenum">
              <a:rPr lang="en-US" smtClean="0"/>
              <a:t>‹#›</a:t>
            </a:fld>
            <a:endParaRPr lang="en-US"/>
          </a:p>
        </p:txBody>
      </p:sp>
    </p:spTree>
    <p:extLst>
      <p:ext uri="{BB962C8B-B14F-4D97-AF65-F5344CB8AC3E}">
        <p14:creationId xmlns:p14="http://schemas.microsoft.com/office/powerpoint/2010/main" val="1104735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C120C2-6B46-4C23-BF22-677F44A6B104}"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932DD4-AC62-4BE1-BF30-6E5F684650C0}" type="slidenum">
              <a:rPr lang="en-US" smtClean="0"/>
              <a:t>‹#›</a:t>
            </a:fld>
            <a:endParaRPr lang="en-US"/>
          </a:p>
        </p:txBody>
      </p:sp>
    </p:spTree>
    <p:extLst>
      <p:ext uri="{BB962C8B-B14F-4D97-AF65-F5344CB8AC3E}">
        <p14:creationId xmlns:p14="http://schemas.microsoft.com/office/powerpoint/2010/main" val="3976473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C120C2-6B46-4C23-BF22-677F44A6B104}" type="datetimeFigureOut">
              <a:rPr lang="en-US" smtClean="0"/>
              <a:t>12/9/2014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932DD4-AC62-4BE1-BF30-6E5F684650C0}" type="slidenum">
              <a:rPr lang="en-US" smtClean="0"/>
              <a:t>‹#›</a:t>
            </a:fld>
            <a:endParaRPr lang="en-US"/>
          </a:p>
        </p:txBody>
      </p:sp>
    </p:spTree>
    <p:extLst>
      <p:ext uri="{BB962C8B-B14F-4D97-AF65-F5344CB8AC3E}">
        <p14:creationId xmlns:p14="http://schemas.microsoft.com/office/powerpoint/2010/main" val="3274443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C120C2-6B46-4C23-BF22-677F44A6B104}" type="datetimeFigureOut">
              <a:rPr lang="en-US" smtClean="0"/>
              <a:t>12/9/2014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932DD4-AC62-4BE1-BF30-6E5F684650C0}" type="slidenum">
              <a:rPr lang="en-US" smtClean="0"/>
              <a:t>‹#›</a:t>
            </a:fld>
            <a:endParaRPr lang="en-US"/>
          </a:p>
        </p:txBody>
      </p:sp>
    </p:spTree>
    <p:extLst>
      <p:ext uri="{BB962C8B-B14F-4D97-AF65-F5344CB8AC3E}">
        <p14:creationId xmlns:p14="http://schemas.microsoft.com/office/powerpoint/2010/main" val="3787919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C120C2-6B46-4C23-BF22-677F44A6B104}" type="datetimeFigureOut">
              <a:rPr lang="en-US" smtClean="0"/>
              <a:t>12/9/2014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932DD4-AC62-4BE1-BF30-6E5F684650C0}" type="slidenum">
              <a:rPr lang="en-US" smtClean="0"/>
              <a:t>‹#›</a:t>
            </a:fld>
            <a:endParaRPr lang="en-US"/>
          </a:p>
        </p:txBody>
      </p:sp>
    </p:spTree>
    <p:extLst>
      <p:ext uri="{BB962C8B-B14F-4D97-AF65-F5344CB8AC3E}">
        <p14:creationId xmlns:p14="http://schemas.microsoft.com/office/powerpoint/2010/main" val="1264981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C120C2-6B46-4C23-BF22-677F44A6B104}"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932DD4-AC62-4BE1-BF30-6E5F684650C0}" type="slidenum">
              <a:rPr lang="en-US" smtClean="0"/>
              <a:t>‹#›</a:t>
            </a:fld>
            <a:endParaRPr lang="en-US"/>
          </a:p>
        </p:txBody>
      </p:sp>
    </p:spTree>
    <p:extLst>
      <p:ext uri="{BB962C8B-B14F-4D97-AF65-F5344CB8AC3E}">
        <p14:creationId xmlns:p14="http://schemas.microsoft.com/office/powerpoint/2010/main" val="385657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C120C2-6B46-4C23-BF22-677F44A6B104}"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932DD4-AC62-4BE1-BF30-6E5F684650C0}" type="slidenum">
              <a:rPr lang="en-US" smtClean="0"/>
              <a:t>‹#›</a:t>
            </a:fld>
            <a:endParaRPr lang="en-US"/>
          </a:p>
        </p:txBody>
      </p:sp>
    </p:spTree>
    <p:extLst>
      <p:ext uri="{BB962C8B-B14F-4D97-AF65-F5344CB8AC3E}">
        <p14:creationId xmlns:p14="http://schemas.microsoft.com/office/powerpoint/2010/main" val="3545898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C120C2-6B46-4C23-BF22-677F44A6B104}" type="datetimeFigureOut">
              <a:rPr lang="en-US" smtClean="0"/>
              <a:t>12/9/2014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932DD4-AC62-4BE1-BF30-6E5F684650C0}" type="slidenum">
              <a:rPr lang="en-US" smtClean="0"/>
              <a:t>‹#›</a:t>
            </a:fld>
            <a:endParaRPr lang="en-US"/>
          </a:p>
        </p:txBody>
      </p:sp>
    </p:spTree>
    <p:extLst>
      <p:ext uri="{BB962C8B-B14F-4D97-AF65-F5344CB8AC3E}">
        <p14:creationId xmlns:p14="http://schemas.microsoft.com/office/powerpoint/2010/main" val="31237271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4"/>
          <p:cNvSpPr>
            <a:spLocks noChangeArrowheads="1"/>
          </p:cNvSpPr>
          <p:nvPr/>
        </p:nvSpPr>
        <p:spPr bwMode="auto">
          <a:xfrm>
            <a:off x="1284577" y="572488"/>
            <a:ext cx="2600759" cy="369129"/>
          </a:xfrm>
          <a:prstGeom prst="rect">
            <a:avLst/>
          </a:prstGeom>
          <a:noFill/>
          <a:ln w="9525">
            <a:noFill/>
            <a:miter lim="800000"/>
            <a:headEnd/>
            <a:tailEnd/>
          </a:ln>
        </p:spPr>
        <p:txBody>
          <a:bodyPr/>
          <a:lstStyle/>
          <a:p>
            <a:pPr marL="207995" indent="-207995" algn="ctr">
              <a:spcBef>
                <a:spcPct val="15000"/>
              </a:spcBef>
            </a:pPr>
            <a:r>
              <a:rPr lang="en-US" b="1" dirty="0" smtClean="0"/>
              <a:t>Objective</a:t>
            </a:r>
          </a:p>
        </p:txBody>
      </p:sp>
      <p:sp>
        <p:nvSpPr>
          <p:cNvPr id="36" name="Rectangle 5"/>
          <p:cNvSpPr>
            <a:spLocks noChangeArrowheads="1"/>
          </p:cNvSpPr>
          <p:nvPr/>
        </p:nvSpPr>
        <p:spPr bwMode="auto">
          <a:xfrm>
            <a:off x="318581" y="184844"/>
            <a:ext cx="8396736" cy="369332"/>
          </a:xfrm>
          <a:prstGeom prst="rect">
            <a:avLst/>
          </a:prstGeom>
          <a:noFill/>
          <a:ln w="9525">
            <a:noFill/>
            <a:miter lim="800000"/>
            <a:headEnd/>
            <a:tailEnd/>
          </a:ln>
        </p:spPr>
        <p:txBody>
          <a:bodyPr wrap="square">
            <a:spAutoFit/>
          </a:bodyPr>
          <a:lstStyle/>
          <a:p>
            <a:r>
              <a:rPr lang="en-US" b="1" dirty="0"/>
              <a:t>The Aqua-Planet Experiment (APE): Response to changed </a:t>
            </a:r>
            <a:r>
              <a:rPr lang="en-US" b="1" dirty="0" err="1"/>
              <a:t>meridional</a:t>
            </a:r>
            <a:r>
              <a:rPr lang="en-US" b="1" dirty="0"/>
              <a:t> SST profile</a:t>
            </a:r>
            <a:endParaRPr lang="en-US" sz="2200" b="1" dirty="0"/>
          </a:p>
        </p:txBody>
      </p:sp>
      <p:sp>
        <p:nvSpPr>
          <p:cNvPr id="37" name="Rectangle 19"/>
          <p:cNvSpPr>
            <a:spLocks noChangeArrowheads="1"/>
          </p:cNvSpPr>
          <p:nvPr/>
        </p:nvSpPr>
        <p:spPr bwMode="auto">
          <a:xfrm>
            <a:off x="4479795" y="646313"/>
            <a:ext cx="4235522" cy="369332"/>
          </a:xfrm>
          <a:prstGeom prst="rect">
            <a:avLst/>
          </a:prstGeom>
          <a:noFill/>
          <a:ln w="9525" algn="ctr">
            <a:noFill/>
            <a:round/>
            <a:headEnd/>
            <a:tailEnd/>
          </a:ln>
        </p:spPr>
        <p:txBody>
          <a:bodyPr>
            <a:spAutoFit/>
          </a:bodyPr>
          <a:lstStyle/>
          <a:p>
            <a:endParaRPr lang="en-US" dirty="0"/>
          </a:p>
        </p:txBody>
      </p:sp>
      <p:sp>
        <p:nvSpPr>
          <p:cNvPr id="38" name="Rectangle 20"/>
          <p:cNvSpPr>
            <a:spLocks noChangeArrowheads="1"/>
          </p:cNvSpPr>
          <p:nvPr/>
        </p:nvSpPr>
        <p:spPr bwMode="auto">
          <a:xfrm>
            <a:off x="4331180" y="867791"/>
            <a:ext cx="4309829" cy="369332"/>
          </a:xfrm>
          <a:prstGeom prst="rect">
            <a:avLst/>
          </a:prstGeom>
          <a:noFill/>
          <a:ln w="9525" algn="ctr">
            <a:noFill/>
            <a:round/>
            <a:headEnd/>
            <a:tailEnd/>
          </a:ln>
        </p:spPr>
        <p:txBody>
          <a:bodyPr>
            <a:spAutoFit/>
          </a:bodyPr>
          <a:lstStyle/>
          <a:p>
            <a:endParaRPr lang="en-US" dirty="0"/>
          </a:p>
        </p:txBody>
      </p:sp>
      <p:sp>
        <p:nvSpPr>
          <p:cNvPr id="39" name="TextBox 24"/>
          <p:cNvSpPr txBox="1">
            <a:spLocks noChangeArrowheads="1"/>
          </p:cNvSpPr>
          <p:nvPr/>
        </p:nvSpPr>
        <p:spPr bwMode="auto">
          <a:xfrm>
            <a:off x="4331180" y="4189953"/>
            <a:ext cx="4532751" cy="369332"/>
          </a:xfrm>
          <a:prstGeom prst="rect">
            <a:avLst/>
          </a:prstGeom>
          <a:noFill/>
          <a:ln w="9525">
            <a:noFill/>
            <a:miter lim="800000"/>
            <a:headEnd/>
            <a:tailEnd/>
          </a:ln>
        </p:spPr>
        <p:txBody>
          <a:bodyPr>
            <a:spAutoFit/>
          </a:bodyPr>
          <a:lstStyle/>
          <a:p>
            <a:pPr algn="ctr"/>
            <a:r>
              <a:rPr lang="en-US" b="1" dirty="0"/>
              <a:t>Impact</a:t>
            </a:r>
            <a:endParaRPr lang="en-US" b="1" dirty="0"/>
          </a:p>
        </p:txBody>
      </p:sp>
      <p:sp>
        <p:nvSpPr>
          <p:cNvPr id="40" name="TextBox 39"/>
          <p:cNvSpPr txBox="1"/>
          <p:nvPr/>
        </p:nvSpPr>
        <p:spPr>
          <a:xfrm>
            <a:off x="392888" y="6031272"/>
            <a:ext cx="8248121" cy="41549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700" b="1" dirty="0"/>
              <a:t>D. L. Williamson, M. Blackburn, K. Nakajima, W. </a:t>
            </a:r>
            <a:r>
              <a:rPr lang="en-US" sz="700" b="1" dirty="0" err="1"/>
              <a:t>Ohfuchi</a:t>
            </a:r>
            <a:r>
              <a:rPr lang="en-US" sz="700" b="1" dirty="0"/>
              <a:t>, Y. O. Takahashi, Y.-Y. Hayashi, H. Nakamura, M. </a:t>
            </a:r>
            <a:r>
              <a:rPr lang="en-US" sz="700" b="1" dirty="0" err="1"/>
              <a:t>Ishiwatari</a:t>
            </a:r>
            <a:r>
              <a:rPr lang="en-US" sz="700" b="1" dirty="0"/>
              <a:t>, J. McGregor, H. </a:t>
            </a:r>
            <a:r>
              <a:rPr lang="en-US" sz="700" b="1" dirty="0" err="1"/>
              <a:t>Borth</a:t>
            </a:r>
            <a:r>
              <a:rPr lang="en-US" sz="700" b="1" dirty="0"/>
              <a:t>, V. Wirth, H. Frank, P. </a:t>
            </a:r>
            <a:r>
              <a:rPr lang="en-US" sz="700" b="1" dirty="0" err="1"/>
              <a:t>Bechtold</a:t>
            </a:r>
            <a:r>
              <a:rPr lang="en-US" sz="700" b="1" dirty="0"/>
              <a:t>, N. P. </a:t>
            </a:r>
            <a:r>
              <a:rPr lang="en-US" sz="700" b="1" dirty="0" err="1"/>
              <a:t>Wedi</a:t>
            </a:r>
            <a:r>
              <a:rPr lang="en-US" sz="700" b="1" dirty="0"/>
              <a:t>, H. Tomita, M. Satoh, M. Zhao, I. M. Held, M. J. Suarez, M.-I. Lee, M. Watanabe, M. Kimoto, Y. Liu, Z. Wang, A. </a:t>
            </a:r>
            <a:r>
              <a:rPr lang="en-US" sz="700" b="1" dirty="0" err="1"/>
              <a:t>Molod</a:t>
            </a:r>
            <a:r>
              <a:rPr lang="en-US" sz="700" b="1" dirty="0"/>
              <a:t>, K. </a:t>
            </a:r>
            <a:r>
              <a:rPr lang="en-US" sz="700" b="1" dirty="0" err="1"/>
              <a:t>Rajendran</a:t>
            </a:r>
            <a:r>
              <a:rPr lang="en-US" sz="700" b="1" dirty="0"/>
              <a:t>, A. </a:t>
            </a:r>
            <a:r>
              <a:rPr lang="en-US" sz="700" b="1" dirty="0" err="1"/>
              <a:t>Kitoh</a:t>
            </a:r>
            <a:r>
              <a:rPr lang="en-US" sz="700" b="1" dirty="0"/>
              <a:t> and R. Stratton, 2012: The Aqua-Planet Experiment (APE): Response to changed </a:t>
            </a:r>
            <a:r>
              <a:rPr lang="en-US" sz="700" b="1" dirty="0" err="1"/>
              <a:t>meridional</a:t>
            </a:r>
            <a:r>
              <a:rPr lang="en-US" sz="700" b="1" dirty="0"/>
              <a:t> SST profile. J. Meteor. Soc. Japan, Accepted</a:t>
            </a:r>
          </a:p>
        </p:txBody>
      </p:sp>
      <p:sp>
        <p:nvSpPr>
          <p:cNvPr id="41" name="Rectangle 3"/>
          <p:cNvSpPr>
            <a:spLocks noChangeArrowheads="1"/>
          </p:cNvSpPr>
          <p:nvPr/>
        </p:nvSpPr>
        <p:spPr bwMode="auto">
          <a:xfrm>
            <a:off x="764425" y="2049004"/>
            <a:ext cx="3863985" cy="369129"/>
          </a:xfrm>
          <a:prstGeom prst="rect">
            <a:avLst/>
          </a:prstGeom>
          <a:noFill/>
          <a:ln w="9525">
            <a:noFill/>
            <a:miter lim="800000"/>
            <a:headEnd/>
            <a:tailEnd/>
          </a:ln>
        </p:spPr>
        <p:txBody>
          <a:bodyPr/>
          <a:lstStyle/>
          <a:p>
            <a:pPr marL="207995" indent="-207995" algn="ctr">
              <a:spcBef>
                <a:spcPct val="15000"/>
              </a:spcBef>
            </a:pPr>
            <a:r>
              <a:rPr lang="en-US" b="1" dirty="0" smtClean="0"/>
              <a:t>Approach</a:t>
            </a:r>
          </a:p>
          <a:p>
            <a:pPr marL="207995" indent="-207995">
              <a:spcBef>
                <a:spcPct val="15000"/>
              </a:spcBef>
            </a:pPr>
            <a:endParaRPr lang="en-US" sz="1600" dirty="0"/>
          </a:p>
        </p:txBody>
      </p:sp>
      <p:sp>
        <p:nvSpPr>
          <p:cNvPr id="42" name="Rectangle 41"/>
          <p:cNvSpPr/>
          <p:nvPr/>
        </p:nvSpPr>
        <p:spPr>
          <a:xfrm>
            <a:off x="-1316182" y="793965"/>
            <a:ext cx="3863985" cy="1968034"/>
          </a:xfrm>
          <a:prstGeom prst="rect">
            <a:avLst/>
          </a:prstGeom>
        </p:spPr>
        <p:txBody>
          <a:bodyPr wrap="square">
            <a:spAutoFit/>
          </a:bodyPr>
          <a:lstStyle/>
          <a:p>
            <a:r>
              <a:rPr lang="en-US" sz="1300" dirty="0"/>
              <a:t> </a:t>
            </a:r>
          </a:p>
          <a:p>
            <a:endParaRPr lang="en-US" sz="1300" dirty="0"/>
          </a:p>
          <a:p>
            <a:endParaRPr lang="en-US" sz="1300" dirty="0"/>
          </a:p>
          <a:p>
            <a:endParaRPr lang="en-US" sz="1300" dirty="0"/>
          </a:p>
          <a:p>
            <a:endParaRPr lang="en-US" sz="1300" dirty="0"/>
          </a:p>
          <a:p>
            <a:endParaRPr lang="en-US" sz="1300" dirty="0"/>
          </a:p>
          <a:p>
            <a:endParaRPr lang="en-US" sz="1300" dirty="0"/>
          </a:p>
          <a:p>
            <a:endParaRPr lang="en-US" sz="1300" dirty="0"/>
          </a:p>
          <a:p>
            <a:r>
              <a:rPr lang="en-US" sz="1300" dirty="0"/>
              <a:t>  </a:t>
            </a:r>
            <a:endParaRPr lang="en-US" sz="1300" dirty="0"/>
          </a:p>
        </p:txBody>
      </p:sp>
      <p:sp>
        <p:nvSpPr>
          <p:cNvPr id="43" name="TextBox 42"/>
          <p:cNvSpPr txBox="1"/>
          <p:nvPr/>
        </p:nvSpPr>
        <p:spPr>
          <a:xfrm>
            <a:off x="5594406" y="1310746"/>
            <a:ext cx="184731" cy="369332"/>
          </a:xfrm>
          <a:prstGeom prst="rect">
            <a:avLst/>
          </a:prstGeom>
          <a:noFill/>
        </p:spPr>
        <p:txBody>
          <a:bodyPr wrap="none" rtlCol="0">
            <a:spAutoFit/>
          </a:bodyPr>
          <a:lstStyle/>
          <a:p>
            <a:endParaRPr lang="en-US" dirty="0"/>
          </a:p>
        </p:txBody>
      </p:sp>
      <p:sp>
        <p:nvSpPr>
          <p:cNvPr id="44" name="Rectangle 43"/>
          <p:cNvSpPr/>
          <p:nvPr/>
        </p:nvSpPr>
        <p:spPr>
          <a:xfrm>
            <a:off x="318581" y="3197284"/>
            <a:ext cx="4458444" cy="268368"/>
          </a:xfrm>
          <a:prstGeom prst="rect">
            <a:avLst/>
          </a:prstGeom>
        </p:spPr>
        <p:txBody>
          <a:bodyPr>
            <a:spAutoFit/>
          </a:bodyPr>
          <a:lstStyle/>
          <a:p>
            <a:r>
              <a:rPr lang="en-US" sz="1100" dirty="0"/>
              <a:t>.</a:t>
            </a:r>
          </a:p>
        </p:txBody>
      </p:sp>
      <p:sp>
        <p:nvSpPr>
          <p:cNvPr id="45" name="TextBox 44"/>
          <p:cNvSpPr txBox="1"/>
          <p:nvPr/>
        </p:nvSpPr>
        <p:spPr>
          <a:xfrm>
            <a:off x="4479795" y="4485256"/>
            <a:ext cx="4458444" cy="1446550"/>
          </a:xfrm>
          <a:prstGeom prst="rect">
            <a:avLst/>
          </a:prstGeom>
          <a:noFill/>
        </p:spPr>
        <p:txBody>
          <a:bodyPr wrap="square" rtlCol="0">
            <a:spAutoFit/>
          </a:bodyPr>
          <a:lstStyle/>
          <a:p>
            <a:r>
              <a:rPr lang="en-US" sz="1100" dirty="0"/>
              <a:t>As with most </a:t>
            </a:r>
            <a:r>
              <a:rPr lang="en-US" sz="1100" dirty="0" err="1"/>
              <a:t>intercomparison</a:t>
            </a:r>
            <a:r>
              <a:rPr lang="en-US" sz="1100" dirty="0"/>
              <a:t> projects involving earth-like AGCMs it is difficult to determine the cause of the differences in the APE model behaviors.  The issue now is to understand the causes of the different model responses. That requires further exploratory experiments, formation hypotheses and experiments to verify or refute the hypotheses.  The Aqua-Planet Experiment results are stimulating researchers to do just that and they provide a significantly simpler environment to explore the differences that have been exposed.</a:t>
            </a:r>
          </a:p>
        </p:txBody>
      </p:sp>
      <p:sp>
        <p:nvSpPr>
          <p:cNvPr id="46" name="TextBox 45"/>
          <p:cNvSpPr txBox="1"/>
          <p:nvPr/>
        </p:nvSpPr>
        <p:spPr>
          <a:xfrm>
            <a:off x="318581" y="4189953"/>
            <a:ext cx="4086907" cy="1446550"/>
          </a:xfrm>
          <a:prstGeom prst="rect">
            <a:avLst/>
          </a:prstGeom>
          <a:noFill/>
        </p:spPr>
        <p:txBody>
          <a:bodyPr wrap="square" rtlCol="0">
            <a:spAutoFit/>
          </a:bodyPr>
          <a:lstStyle/>
          <a:p>
            <a:r>
              <a:rPr lang="en-US" sz="1100" dirty="0"/>
              <a:t>distributions (not shown). It is generally thought that much of the difference between atmospheric GCM simulations is due to the sub-grid scale parameterizations. However, in the APE models, resolution undoubtedly influences the interaction between the resolved dynamical flow and the parameterized moist processes since many of the APE models have relatively coarse resolution. Nevertheless, these resolutions are still commonly used for Earth simulations. </a:t>
            </a:r>
          </a:p>
        </p:txBody>
      </p:sp>
      <p:pic>
        <p:nvPicPr>
          <p:cNvPr id="47" name="Picture 46" descr="paper.2.fig.3.png"/>
          <p:cNvPicPr>
            <a:picLocks noChangeAspect="1"/>
          </p:cNvPicPr>
          <p:nvPr/>
        </p:nvPicPr>
        <p:blipFill>
          <a:blip r:embed="rId2" cstate="print"/>
          <a:srcRect l="11765" t="12121" r="7843" b="12121"/>
          <a:stretch>
            <a:fillRect/>
          </a:stretch>
        </p:blipFill>
        <p:spPr>
          <a:xfrm>
            <a:off x="5520099" y="572488"/>
            <a:ext cx="3046603" cy="3691291"/>
          </a:xfrm>
          <a:prstGeom prst="rect">
            <a:avLst/>
          </a:prstGeom>
        </p:spPr>
      </p:pic>
      <p:sp>
        <p:nvSpPr>
          <p:cNvPr id="48" name="TextBox 47"/>
          <p:cNvSpPr txBox="1"/>
          <p:nvPr/>
        </p:nvSpPr>
        <p:spPr>
          <a:xfrm>
            <a:off x="318581" y="867791"/>
            <a:ext cx="4755674" cy="1107996"/>
          </a:xfrm>
          <a:prstGeom prst="rect">
            <a:avLst/>
          </a:prstGeom>
          <a:noFill/>
        </p:spPr>
        <p:txBody>
          <a:bodyPr wrap="square" rtlCol="0">
            <a:spAutoFit/>
          </a:bodyPr>
          <a:lstStyle/>
          <a:p>
            <a:r>
              <a:rPr lang="en-US" sz="1100" dirty="0"/>
              <a:t>This work explores the sensitivity of Atmospheric General Circulation Model (AGCM) simulations to changes in the </a:t>
            </a:r>
            <a:r>
              <a:rPr lang="en-US" sz="1100" dirty="0" err="1"/>
              <a:t>meridional</a:t>
            </a:r>
            <a:r>
              <a:rPr lang="en-US" sz="1100" dirty="0"/>
              <a:t> distribution of sea surface temperature (SST) in an aqua-planet.  Four </a:t>
            </a:r>
            <a:r>
              <a:rPr lang="en-US" sz="1100" dirty="0" err="1"/>
              <a:t>hemispherically</a:t>
            </a:r>
            <a:r>
              <a:rPr lang="en-US" sz="1100" dirty="0"/>
              <a:t> symmetric SST profiles are considered ranging from one in which the SST gradient continues to the equator (PEAKED) to one which is flat approaching the equator (FLAT), all with the same maximum SST at the equator.</a:t>
            </a:r>
            <a:endParaRPr lang="en-US" dirty="0"/>
          </a:p>
        </p:txBody>
      </p:sp>
      <p:sp>
        <p:nvSpPr>
          <p:cNvPr id="49" name="TextBox 48"/>
          <p:cNvSpPr txBox="1"/>
          <p:nvPr/>
        </p:nvSpPr>
        <p:spPr>
          <a:xfrm>
            <a:off x="318581" y="2418133"/>
            <a:ext cx="5275825" cy="1785104"/>
          </a:xfrm>
          <a:prstGeom prst="rect">
            <a:avLst/>
          </a:prstGeom>
          <a:noFill/>
        </p:spPr>
        <p:txBody>
          <a:bodyPr wrap="square" rtlCol="0">
            <a:spAutoFit/>
          </a:bodyPr>
          <a:lstStyle/>
          <a:p>
            <a:r>
              <a:rPr lang="en-US" sz="1100" dirty="0"/>
              <a:t>Simulations from 14 atmospheric general circulation models (AGCMs) are studied.  The Zonal mean circulation of all models shows strong sensitivity to latitudinal distribution of SST. As seen in the figure, which shows the zonal average precipitation (mm/day) from all models and experiments, the Hadley circulation weakens and shifts </a:t>
            </a:r>
            <a:r>
              <a:rPr lang="en-US" sz="1100" dirty="0" err="1"/>
              <a:t>poleward</a:t>
            </a:r>
            <a:r>
              <a:rPr lang="en-US" sz="1100" dirty="0"/>
              <a:t> as the SST profile flattens in the tropics. However, there is a large variation between models.  One question of interest is the formation of a double versus a single ITCZ as this remains a problem in Earth-like simulations. There is a large variation between models of the strength of the ITCZ and where in the SST experiment sequence they transition from a single to double ITCZ.  The tropical wave characteristics are also very different among the models for all SST</a:t>
            </a:r>
            <a:endParaRPr lang="en-US" sz="1100" dirty="0"/>
          </a:p>
        </p:txBody>
      </p:sp>
    </p:spTree>
    <p:extLst>
      <p:ext uri="{BB962C8B-B14F-4D97-AF65-F5344CB8AC3E}">
        <p14:creationId xmlns:p14="http://schemas.microsoft.com/office/powerpoint/2010/main" val="24314524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537</Words>
  <Application>Microsoft Office PowerPoint</Application>
  <PresentationFormat>On-screen Show (4:3)</PresentationFormat>
  <Paragraphs>19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PNNL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test</dc:creator>
  <cp:lastModifiedBy>test</cp:lastModifiedBy>
  <cp:revision>1</cp:revision>
  <dcterms:created xsi:type="dcterms:W3CDTF">2014-12-09T22:22:56Z</dcterms:created>
  <dcterms:modified xsi:type="dcterms:W3CDTF">2014-12-09T22:26:30Z</dcterms:modified>
</cp:coreProperties>
</file>