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30"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79F134-A978-4C50-94BE-681748003F9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C89149-3044-48EE-ACE2-4BFBE0E36B3A}" type="slidenum">
              <a:rPr lang="en-US" smtClean="0"/>
              <a:t>‹#›</a:t>
            </a:fld>
            <a:endParaRPr lang="en-US"/>
          </a:p>
        </p:txBody>
      </p:sp>
    </p:spTree>
    <p:extLst>
      <p:ext uri="{BB962C8B-B14F-4D97-AF65-F5344CB8AC3E}">
        <p14:creationId xmlns:p14="http://schemas.microsoft.com/office/powerpoint/2010/main" val="377295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9F134-A978-4C50-94BE-681748003F9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C89149-3044-48EE-ACE2-4BFBE0E36B3A}" type="slidenum">
              <a:rPr lang="en-US" smtClean="0"/>
              <a:t>‹#›</a:t>
            </a:fld>
            <a:endParaRPr lang="en-US"/>
          </a:p>
        </p:txBody>
      </p:sp>
    </p:spTree>
    <p:extLst>
      <p:ext uri="{BB962C8B-B14F-4D97-AF65-F5344CB8AC3E}">
        <p14:creationId xmlns:p14="http://schemas.microsoft.com/office/powerpoint/2010/main" val="1656282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9F134-A978-4C50-94BE-681748003F9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C89149-3044-48EE-ACE2-4BFBE0E36B3A}" type="slidenum">
              <a:rPr lang="en-US" smtClean="0"/>
              <a:t>‹#›</a:t>
            </a:fld>
            <a:endParaRPr lang="en-US"/>
          </a:p>
        </p:txBody>
      </p:sp>
    </p:spTree>
    <p:extLst>
      <p:ext uri="{BB962C8B-B14F-4D97-AF65-F5344CB8AC3E}">
        <p14:creationId xmlns:p14="http://schemas.microsoft.com/office/powerpoint/2010/main" val="2417123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9F134-A978-4C50-94BE-681748003F9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C89149-3044-48EE-ACE2-4BFBE0E36B3A}" type="slidenum">
              <a:rPr lang="en-US" smtClean="0"/>
              <a:t>‹#›</a:t>
            </a:fld>
            <a:endParaRPr lang="en-US"/>
          </a:p>
        </p:txBody>
      </p:sp>
    </p:spTree>
    <p:extLst>
      <p:ext uri="{BB962C8B-B14F-4D97-AF65-F5344CB8AC3E}">
        <p14:creationId xmlns:p14="http://schemas.microsoft.com/office/powerpoint/2010/main" val="3805959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79F134-A978-4C50-94BE-681748003F9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C89149-3044-48EE-ACE2-4BFBE0E36B3A}" type="slidenum">
              <a:rPr lang="en-US" smtClean="0"/>
              <a:t>‹#›</a:t>
            </a:fld>
            <a:endParaRPr lang="en-US"/>
          </a:p>
        </p:txBody>
      </p:sp>
    </p:spTree>
    <p:extLst>
      <p:ext uri="{BB962C8B-B14F-4D97-AF65-F5344CB8AC3E}">
        <p14:creationId xmlns:p14="http://schemas.microsoft.com/office/powerpoint/2010/main" val="1480398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79F134-A978-4C50-94BE-681748003F91}"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C89149-3044-48EE-ACE2-4BFBE0E36B3A}" type="slidenum">
              <a:rPr lang="en-US" smtClean="0"/>
              <a:t>‹#›</a:t>
            </a:fld>
            <a:endParaRPr lang="en-US"/>
          </a:p>
        </p:txBody>
      </p:sp>
    </p:spTree>
    <p:extLst>
      <p:ext uri="{BB962C8B-B14F-4D97-AF65-F5344CB8AC3E}">
        <p14:creationId xmlns:p14="http://schemas.microsoft.com/office/powerpoint/2010/main" val="3772964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79F134-A978-4C50-94BE-681748003F91}" type="datetimeFigureOut">
              <a:rPr lang="en-US" smtClean="0"/>
              <a:t>12/9/2014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C89149-3044-48EE-ACE2-4BFBE0E36B3A}" type="slidenum">
              <a:rPr lang="en-US" smtClean="0"/>
              <a:t>‹#›</a:t>
            </a:fld>
            <a:endParaRPr lang="en-US"/>
          </a:p>
        </p:txBody>
      </p:sp>
    </p:spTree>
    <p:extLst>
      <p:ext uri="{BB962C8B-B14F-4D97-AF65-F5344CB8AC3E}">
        <p14:creationId xmlns:p14="http://schemas.microsoft.com/office/powerpoint/2010/main" val="294023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79F134-A978-4C50-94BE-681748003F91}" type="datetimeFigureOut">
              <a:rPr lang="en-US" smtClean="0"/>
              <a:t>12/9/2014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C89149-3044-48EE-ACE2-4BFBE0E36B3A}" type="slidenum">
              <a:rPr lang="en-US" smtClean="0"/>
              <a:t>‹#›</a:t>
            </a:fld>
            <a:endParaRPr lang="en-US"/>
          </a:p>
        </p:txBody>
      </p:sp>
    </p:spTree>
    <p:extLst>
      <p:ext uri="{BB962C8B-B14F-4D97-AF65-F5344CB8AC3E}">
        <p14:creationId xmlns:p14="http://schemas.microsoft.com/office/powerpoint/2010/main" val="3549772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79F134-A978-4C50-94BE-681748003F91}" type="datetimeFigureOut">
              <a:rPr lang="en-US" smtClean="0"/>
              <a:t>12/9/2014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C89149-3044-48EE-ACE2-4BFBE0E36B3A}" type="slidenum">
              <a:rPr lang="en-US" smtClean="0"/>
              <a:t>‹#›</a:t>
            </a:fld>
            <a:endParaRPr lang="en-US"/>
          </a:p>
        </p:txBody>
      </p:sp>
    </p:spTree>
    <p:extLst>
      <p:ext uri="{BB962C8B-B14F-4D97-AF65-F5344CB8AC3E}">
        <p14:creationId xmlns:p14="http://schemas.microsoft.com/office/powerpoint/2010/main" val="2906177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79F134-A978-4C50-94BE-681748003F91}"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C89149-3044-48EE-ACE2-4BFBE0E36B3A}" type="slidenum">
              <a:rPr lang="en-US" smtClean="0"/>
              <a:t>‹#›</a:t>
            </a:fld>
            <a:endParaRPr lang="en-US"/>
          </a:p>
        </p:txBody>
      </p:sp>
    </p:spTree>
    <p:extLst>
      <p:ext uri="{BB962C8B-B14F-4D97-AF65-F5344CB8AC3E}">
        <p14:creationId xmlns:p14="http://schemas.microsoft.com/office/powerpoint/2010/main" val="1272069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79F134-A978-4C50-94BE-681748003F91}"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C89149-3044-48EE-ACE2-4BFBE0E36B3A}" type="slidenum">
              <a:rPr lang="en-US" smtClean="0"/>
              <a:t>‹#›</a:t>
            </a:fld>
            <a:endParaRPr lang="en-US"/>
          </a:p>
        </p:txBody>
      </p:sp>
    </p:spTree>
    <p:extLst>
      <p:ext uri="{BB962C8B-B14F-4D97-AF65-F5344CB8AC3E}">
        <p14:creationId xmlns:p14="http://schemas.microsoft.com/office/powerpoint/2010/main" val="477840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9F134-A978-4C50-94BE-681748003F91}" type="datetimeFigureOut">
              <a:rPr lang="en-US" smtClean="0"/>
              <a:t>12/9/2014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C89149-3044-48EE-ACE2-4BFBE0E36B3A}" type="slidenum">
              <a:rPr lang="en-US" smtClean="0"/>
              <a:t>‹#›</a:t>
            </a:fld>
            <a:endParaRPr lang="en-US"/>
          </a:p>
        </p:txBody>
      </p:sp>
    </p:spTree>
    <p:extLst>
      <p:ext uri="{BB962C8B-B14F-4D97-AF65-F5344CB8AC3E}">
        <p14:creationId xmlns:p14="http://schemas.microsoft.com/office/powerpoint/2010/main" val="1193132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67077" y="1503773"/>
            <a:ext cx="4200808" cy="2139047"/>
          </a:xfrm>
          <a:prstGeom prst="rect">
            <a:avLst/>
          </a:prstGeom>
          <a:noFill/>
          <a:ln w="9360">
            <a:noFill/>
            <a:miter lim="800000"/>
            <a:headEnd/>
            <a:tailEnd/>
          </a:ln>
          <a:effectLst/>
        </p:spPr>
        <p:txBody>
          <a:bodyPr tIns="91440">
            <a:spAutoFit/>
          </a:bodyP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1pPr>
            <a:lvl2pPr marL="742950" indent="-28575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2pPr>
            <a:lvl3pPr marL="11430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3pPr>
            <a:lvl4pPr marL="16002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4pPr>
            <a:lvl5pPr marL="20574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lnSpc>
                <a:spcPct val="100000"/>
              </a:lnSpc>
              <a:tabLst>
                <a:tab pos="649628" algn="l"/>
                <a:tab pos="1299256" algn="l"/>
                <a:tab pos="1948884" algn="l"/>
                <a:tab pos="2598511" algn="l"/>
                <a:tab pos="3248139" algn="l"/>
                <a:tab pos="3897767" algn="l"/>
              </a:tabLst>
            </a:pPr>
            <a:r>
              <a:rPr lang="en-US" sz="900">
                <a:solidFill>
                  <a:srgbClr val="003366"/>
                </a:solidFill>
                <a:ea typeface="DejaVu Sans" charset="0"/>
                <a:cs typeface="DejaVu Sans" charset="0"/>
              </a:rPr>
              <a:t>Fractional snow-covered area, or snow-covered fraction (SCF), within a</a:t>
            </a:r>
          </a:p>
          <a:p>
            <a:pPr>
              <a:lnSpc>
                <a:spcPct val="100000"/>
              </a:lnSpc>
              <a:tabLst>
                <a:tab pos="649628" algn="l"/>
                <a:tab pos="1299256" algn="l"/>
                <a:tab pos="1948884" algn="l"/>
                <a:tab pos="2598511" algn="l"/>
                <a:tab pos="3248139" algn="l"/>
                <a:tab pos="3897767" algn="l"/>
              </a:tabLst>
            </a:pPr>
            <a:r>
              <a:rPr lang="en-US" sz="900">
                <a:solidFill>
                  <a:srgbClr val="003366"/>
                </a:solidFill>
                <a:ea typeface="DejaVu Sans" charset="0"/>
                <a:cs typeface="DejaVu Sans" charset="0"/>
              </a:rPr>
              <a:t>CLM4 grid cell is parameterized as a function of grid cell mean snow depth and snow density. This parameterization is based on an analysis of monthly averaged SCF and snow depth that showed a seasonal shift in the snow depth–SCF relationship. In this paper, we show that this shift is an artifact of the monthly sampling and that the current parameterization does not reflect the relationship observed between snow depth and SCF at the daily time scale. We demonstrate that the snow depth analysis used in the</a:t>
            </a:r>
          </a:p>
          <a:p>
            <a:pPr>
              <a:lnSpc>
                <a:spcPct val="100000"/>
              </a:lnSpc>
              <a:tabLst>
                <a:tab pos="649628" algn="l"/>
                <a:tab pos="1299256" algn="l"/>
                <a:tab pos="1948884" algn="l"/>
                <a:tab pos="2598511" algn="l"/>
                <a:tab pos="3248139" algn="l"/>
                <a:tab pos="3897767" algn="l"/>
              </a:tabLst>
            </a:pPr>
            <a:r>
              <a:rPr lang="en-US" sz="900">
                <a:solidFill>
                  <a:srgbClr val="003366"/>
                </a:solidFill>
                <a:ea typeface="DejaVu Sans" charset="0"/>
                <a:cs typeface="DejaVu Sans" charset="0"/>
              </a:rPr>
              <a:t>original study exhibits a bias toward early melt when compared to satellite-observed SCF. This bias results in a tendency to overestimate SCF as a function of snow depth. Therefore, a new SCF parameterization based on snow water equivalent is developed to capture the observed seasonal snow depth–SCF evolution. </a:t>
            </a:r>
          </a:p>
          <a:p>
            <a:pPr>
              <a:lnSpc>
                <a:spcPct val="100000"/>
              </a:lnSpc>
              <a:tabLst>
                <a:tab pos="649628" algn="l"/>
                <a:tab pos="1299256" algn="l"/>
                <a:tab pos="1948884" algn="l"/>
                <a:tab pos="2598511" algn="l"/>
                <a:tab pos="3248139" algn="l"/>
                <a:tab pos="3897767" algn="l"/>
              </a:tabLst>
            </a:pPr>
            <a:endParaRPr lang="en-US" sz="1300">
              <a:solidFill>
                <a:srgbClr val="003366"/>
              </a:solidFill>
              <a:ea typeface="DejaVu Sans" charset="0"/>
              <a:cs typeface="DejaVu Sans" charset="0"/>
            </a:endParaRPr>
          </a:p>
        </p:txBody>
      </p:sp>
      <p:sp>
        <p:nvSpPr>
          <p:cNvPr id="5" name="Rectangle 4"/>
          <p:cNvSpPr>
            <a:spLocks noChangeArrowheads="1"/>
          </p:cNvSpPr>
          <p:nvPr/>
        </p:nvSpPr>
        <p:spPr bwMode="auto">
          <a:xfrm>
            <a:off x="644717" y="3746072"/>
            <a:ext cx="175034" cy="354448"/>
          </a:xfrm>
          <a:prstGeom prst="rect">
            <a:avLst/>
          </a:prstGeom>
          <a:noFill/>
          <a:ln w="9360">
            <a:noFill/>
            <a:miter lim="800000"/>
            <a:headEnd/>
            <a:tailEnd/>
          </a:ln>
          <a:effec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1pPr>
            <a:lvl2pPr marL="742950" indent="-28575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2pPr>
            <a:lvl3pPr marL="11430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3pPr>
            <a:lvl4pPr marL="16002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4pPr>
            <a:lvl5pPr marL="20574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endParaRPr lang="en-US"/>
          </a:p>
        </p:txBody>
      </p:sp>
      <p:sp>
        <p:nvSpPr>
          <p:cNvPr id="6" name="Rectangle 5"/>
          <p:cNvSpPr>
            <a:spLocks noChangeArrowheads="1"/>
          </p:cNvSpPr>
          <p:nvPr/>
        </p:nvSpPr>
        <p:spPr bwMode="auto">
          <a:xfrm>
            <a:off x="222222" y="143790"/>
            <a:ext cx="8691326" cy="716502"/>
          </a:xfrm>
          <a:prstGeom prst="rect">
            <a:avLst/>
          </a:prstGeom>
          <a:noFill/>
          <a:ln w="9360">
            <a:noFill/>
            <a:miter lim="800000"/>
            <a:headEnd/>
            <a:tailEnd/>
          </a:ln>
          <a:effectLst/>
        </p:spPr>
        <p:txBody>
          <a:bodyPr tIns="91440">
            <a:spAutoFit/>
          </a:bodyP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1pPr>
            <a:lvl2pPr marL="742950" indent="-28575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2pPr>
            <a:lvl3pPr marL="11430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3pPr>
            <a:lvl4pPr marL="16002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4pPr>
            <a:lvl5pPr marL="20574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lgn="ctr">
              <a:lnSpc>
                <a:spcPct val="100000"/>
              </a:lnSpc>
              <a:tabLst>
                <a:tab pos="649628" algn="l"/>
                <a:tab pos="1299256" algn="l"/>
                <a:tab pos="1948884" algn="l"/>
                <a:tab pos="2598511" algn="l"/>
                <a:tab pos="3248139" algn="l"/>
                <a:tab pos="3897767" algn="l"/>
                <a:tab pos="4547395" algn="l"/>
                <a:tab pos="5197023" algn="l"/>
                <a:tab pos="5846651" algn="l"/>
                <a:tab pos="6496279" algn="l"/>
                <a:tab pos="7145906" algn="l"/>
                <a:tab pos="7795534" algn="l"/>
              </a:tabLst>
            </a:pPr>
            <a:r>
              <a:rPr lang="en-US" b="1">
                <a:solidFill>
                  <a:srgbClr val="003366"/>
                </a:solidFill>
                <a:ea typeface="DejaVu Sans" charset="0"/>
                <a:cs typeface="DejaVu Sans" charset="0"/>
              </a:rPr>
              <a:t>A New Fractional Snow-covered Area Parameterization for the Community Land Model and its Effect on the Surface Energy Balance</a:t>
            </a:r>
          </a:p>
        </p:txBody>
      </p:sp>
      <p:sp>
        <p:nvSpPr>
          <p:cNvPr id="7" name="Rectangle 6"/>
          <p:cNvSpPr>
            <a:spLocks noChangeArrowheads="1"/>
          </p:cNvSpPr>
          <p:nvPr/>
        </p:nvSpPr>
        <p:spPr bwMode="auto">
          <a:xfrm>
            <a:off x="367077" y="1146284"/>
            <a:ext cx="3476530" cy="424424"/>
          </a:xfrm>
          <a:prstGeom prst="rect">
            <a:avLst/>
          </a:prstGeom>
          <a:noFill/>
          <a:ln w="9360">
            <a:noFill/>
            <a:miter lim="800000"/>
            <a:headEnd/>
            <a:tailEnd/>
          </a:ln>
          <a:effectLst/>
        </p:spPr>
        <p:txBody>
          <a:bodyPr tIns="91440">
            <a:spAutoFit/>
          </a:bodyP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1pPr>
            <a:lvl2pPr marL="742950" indent="-28575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2pPr>
            <a:lvl3pPr marL="11430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3pPr>
            <a:lvl4pPr marL="16002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4pPr>
            <a:lvl5pPr marL="20574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lnSpc>
                <a:spcPct val="100000"/>
              </a:lnSpc>
              <a:tabLst>
                <a:tab pos="649628" algn="l"/>
                <a:tab pos="1299256" algn="l"/>
                <a:tab pos="1948884" algn="l"/>
                <a:tab pos="2598511" algn="l"/>
                <a:tab pos="3248139" algn="l"/>
              </a:tabLst>
            </a:pPr>
            <a:r>
              <a:rPr lang="en-US" u="sng">
                <a:solidFill>
                  <a:srgbClr val="000000"/>
                </a:solidFill>
                <a:ea typeface="DejaVu Sans" charset="0"/>
                <a:cs typeface="DejaVu Sans" charset="0"/>
              </a:rPr>
              <a:t>Objective</a:t>
            </a:r>
          </a:p>
        </p:txBody>
      </p:sp>
      <p:sp>
        <p:nvSpPr>
          <p:cNvPr id="8" name="Rectangle 7"/>
          <p:cNvSpPr>
            <a:spLocks noChangeArrowheads="1"/>
          </p:cNvSpPr>
          <p:nvPr/>
        </p:nvSpPr>
        <p:spPr bwMode="auto">
          <a:xfrm>
            <a:off x="367077" y="3525494"/>
            <a:ext cx="3911097" cy="424424"/>
          </a:xfrm>
          <a:prstGeom prst="rect">
            <a:avLst/>
          </a:prstGeom>
          <a:noFill/>
          <a:ln w="9360">
            <a:noFill/>
            <a:miter lim="800000"/>
            <a:headEnd/>
            <a:tailEnd/>
          </a:ln>
          <a:effectLst/>
        </p:spPr>
        <p:txBody>
          <a:bodyPr tIns="91440">
            <a:spAutoFit/>
          </a:bodyP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1pPr>
            <a:lvl2pPr marL="742950" indent="-28575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2pPr>
            <a:lvl3pPr marL="11430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3pPr>
            <a:lvl4pPr marL="16002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4pPr>
            <a:lvl5pPr marL="20574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lnSpc>
                <a:spcPct val="100000"/>
              </a:lnSpc>
              <a:tabLst>
                <a:tab pos="649628" algn="l"/>
                <a:tab pos="1299256" algn="l"/>
                <a:tab pos="1948884" algn="l"/>
                <a:tab pos="2598511" algn="l"/>
                <a:tab pos="3248139" algn="l"/>
              </a:tabLst>
            </a:pPr>
            <a:r>
              <a:rPr lang="en-US" u="sng">
                <a:solidFill>
                  <a:srgbClr val="000000"/>
                </a:solidFill>
                <a:ea typeface="DejaVu Sans" charset="0"/>
                <a:cs typeface="DejaVu Sans" charset="0"/>
              </a:rPr>
              <a:t>Approach</a:t>
            </a:r>
          </a:p>
        </p:txBody>
      </p:sp>
      <p:sp>
        <p:nvSpPr>
          <p:cNvPr id="9" name="Rectangle 8"/>
          <p:cNvSpPr>
            <a:spLocks noChangeArrowheads="1"/>
          </p:cNvSpPr>
          <p:nvPr/>
        </p:nvSpPr>
        <p:spPr bwMode="auto">
          <a:xfrm>
            <a:off x="4640313" y="3525494"/>
            <a:ext cx="4128380" cy="424424"/>
          </a:xfrm>
          <a:prstGeom prst="rect">
            <a:avLst/>
          </a:prstGeom>
          <a:noFill/>
          <a:ln w="9360">
            <a:noFill/>
            <a:miter lim="800000"/>
            <a:headEnd/>
            <a:tailEnd/>
          </a:ln>
          <a:effectLst/>
        </p:spPr>
        <p:txBody>
          <a:bodyPr tIns="91440">
            <a:spAutoFit/>
          </a:bodyP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1pPr>
            <a:lvl2pPr marL="742950" indent="-28575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2pPr>
            <a:lvl3pPr marL="11430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3pPr>
            <a:lvl4pPr marL="16002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4pPr>
            <a:lvl5pPr marL="20574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lnSpc>
                <a:spcPct val="100000"/>
              </a:lnSpc>
              <a:tabLst>
                <a:tab pos="649628" algn="l"/>
                <a:tab pos="1299256" algn="l"/>
                <a:tab pos="1948884" algn="l"/>
                <a:tab pos="2598511" algn="l"/>
                <a:tab pos="3248139" algn="l"/>
                <a:tab pos="3897767" algn="l"/>
              </a:tabLst>
            </a:pPr>
            <a:r>
              <a:rPr lang="en-US" u="sng">
                <a:solidFill>
                  <a:srgbClr val="000000"/>
                </a:solidFill>
                <a:latin typeface="Calibri" pitchFamily="34" charset="0"/>
                <a:ea typeface="DejaVu Sans" charset="0"/>
                <a:cs typeface="DejaVu Sans" charset="0"/>
              </a:rPr>
              <a:t>Impact</a:t>
            </a:r>
          </a:p>
        </p:txBody>
      </p:sp>
      <p:sp>
        <p:nvSpPr>
          <p:cNvPr id="10" name="Rectangle 9"/>
          <p:cNvSpPr>
            <a:spLocks noChangeArrowheads="1"/>
          </p:cNvSpPr>
          <p:nvPr/>
        </p:nvSpPr>
        <p:spPr bwMode="auto">
          <a:xfrm>
            <a:off x="367077" y="3898196"/>
            <a:ext cx="2193956" cy="1800493"/>
          </a:xfrm>
          <a:prstGeom prst="rect">
            <a:avLst/>
          </a:prstGeom>
          <a:solidFill>
            <a:srgbClr val="FFFFFF"/>
          </a:solidFill>
          <a:ln w="9360">
            <a:noFill/>
            <a:miter lim="800000"/>
            <a:headEnd/>
            <a:tailEnd/>
          </a:ln>
          <a:effectLst/>
        </p:spPr>
        <p:txBody>
          <a:bodyPr tIns="91440">
            <a:spAutoFit/>
          </a:bodyP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1pPr>
            <a:lvl2pPr marL="742950" indent="-28575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2pPr>
            <a:lvl3pPr marL="11430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3pPr>
            <a:lvl4pPr marL="16002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4pPr>
            <a:lvl5pPr marL="20574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lgn="just">
              <a:lnSpc>
                <a:spcPct val="100000"/>
              </a:lnSpc>
              <a:tabLst>
                <a:tab pos="649628" algn="l"/>
                <a:tab pos="1299256" algn="l"/>
                <a:tab pos="1948884" algn="l"/>
              </a:tabLst>
            </a:pPr>
            <a:r>
              <a:rPr lang="en-US" sz="900">
                <a:solidFill>
                  <a:srgbClr val="003366"/>
                </a:solidFill>
                <a:ea typeface="DejaVu Sans" charset="0"/>
                <a:cs typeface="DejaVu Sans" charset="0"/>
              </a:rPr>
              <a:t>We demonstrate that the snow depth analysis used in the original study exhibits a bias toward early melt when compared to satellite-observed SCF. This bias results in a tendency to overestimate SCF as a function of snow depth. Using a more consistent, higher spatial and temporal resolution snow depth analysis reveals a clear hysteresis between snow accumulation and melt seasons. </a:t>
            </a:r>
          </a:p>
          <a:p>
            <a:pPr algn="just">
              <a:lnSpc>
                <a:spcPct val="100000"/>
              </a:lnSpc>
              <a:tabLst>
                <a:tab pos="649628" algn="l"/>
                <a:tab pos="1299256" algn="l"/>
                <a:tab pos="1948884" algn="l"/>
              </a:tabLst>
            </a:pPr>
            <a:r>
              <a:rPr lang="en-US" sz="900">
                <a:solidFill>
                  <a:srgbClr val="003366"/>
                </a:solidFill>
                <a:ea typeface="DejaVu Sans" charset="0"/>
                <a:cs typeface="DejaVu Sans" charset="0"/>
              </a:rPr>
              <a:t> </a:t>
            </a:r>
          </a:p>
        </p:txBody>
      </p:sp>
      <p:sp>
        <p:nvSpPr>
          <p:cNvPr id="11" name="Rectangle 10"/>
          <p:cNvSpPr>
            <a:spLocks noChangeArrowheads="1"/>
          </p:cNvSpPr>
          <p:nvPr/>
        </p:nvSpPr>
        <p:spPr bwMode="auto">
          <a:xfrm>
            <a:off x="4640313" y="3890590"/>
            <a:ext cx="4123854" cy="1384995"/>
          </a:xfrm>
          <a:prstGeom prst="rect">
            <a:avLst/>
          </a:prstGeom>
          <a:noFill/>
          <a:ln w="9360">
            <a:noFill/>
            <a:miter lim="800000"/>
            <a:headEnd/>
            <a:tailEnd/>
          </a:ln>
          <a:effectLst/>
        </p:spPr>
        <p:txBody>
          <a:bodyPr tIns="91440">
            <a:spAutoFit/>
          </a:bodyP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1pPr>
            <a:lvl2pPr marL="742950" indent="-28575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2pPr>
            <a:lvl3pPr marL="11430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3pPr>
            <a:lvl4pPr marL="16002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4pPr>
            <a:lvl5pPr marL="20574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lgn="just">
              <a:lnSpc>
                <a:spcPct val="100000"/>
              </a:lnSpc>
              <a:tabLst>
                <a:tab pos="649628" algn="l"/>
                <a:tab pos="1299256" algn="l"/>
                <a:tab pos="1948884" algn="l"/>
                <a:tab pos="2598511" algn="l"/>
                <a:tab pos="3248139" algn="l"/>
              </a:tabLst>
            </a:pPr>
            <a:r>
              <a:rPr lang="en-US" sz="900">
                <a:solidFill>
                  <a:srgbClr val="003366"/>
                </a:solidFill>
                <a:ea typeface="DejaVu Sans" charset="0"/>
                <a:cs typeface="DejaVu Sans" charset="0"/>
              </a:rPr>
              <a:t>To more realistically simulate environments having patchy snow cover, we modify the model by computing the surface fluxes separately for snow-free and snow-covered fractions of a grid cell. In this configuration, the form of the parameterized snow depth–SCF relationship is shown to greatly affect the surface energy budget. The direct exposure of the snow-free surfaces to the atmosphere leads to greater heat loss from the ground during autumn and greater heat gain during spring. The net effect is to reduce annual mean soil temperatures by up to 3 C in snow-affected regions.</a:t>
            </a:r>
          </a:p>
          <a:p>
            <a:pPr algn="just">
              <a:lnSpc>
                <a:spcPct val="100000"/>
              </a:lnSpc>
              <a:tabLst>
                <a:tab pos="649628" algn="l"/>
                <a:tab pos="1299256" algn="l"/>
                <a:tab pos="1948884" algn="l"/>
                <a:tab pos="2598511" algn="l"/>
                <a:tab pos="3248139" algn="l"/>
              </a:tabLst>
            </a:pPr>
            <a:endParaRPr lang="en-US" sz="900">
              <a:solidFill>
                <a:srgbClr val="003366"/>
              </a:solidFill>
              <a:ea typeface="DejaVu Sans" charset="0"/>
              <a:cs typeface="DejaVu Sans" charset="0"/>
            </a:endParaRPr>
          </a:p>
        </p:txBody>
      </p:sp>
      <p:sp>
        <p:nvSpPr>
          <p:cNvPr id="12" name="Rectangle 11"/>
          <p:cNvSpPr>
            <a:spLocks noChangeArrowheads="1"/>
          </p:cNvSpPr>
          <p:nvPr/>
        </p:nvSpPr>
        <p:spPr bwMode="auto">
          <a:xfrm>
            <a:off x="827296" y="6148101"/>
            <a:ext cx="7543044" cy="415498"/>
          </a:xfrm>
          <a:prstGeom prst="rect">
            <a:avLst/>
          </a:prstGeom>
          <a:solidFill>
            <a:srgbClr val="FFFFFF"/>
          </a:solidFill>
          <a:ln w="25560">
            <a:solidFill>
              <a:srgbClr val="000000"/>
            </a:solidFill>
            <a:round/>
            <a:headEnd/>
            <a:tailEnd/>
          </a:ln>
          <a:effectLst/>
        </p:spPr>
        <p:txBody>
          <a:bodyPr tIns="91440">
            <a:spAutoFit/>
          </a:bodyP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1pPr>
            <a:lvl2pPr marL="742950" indent="-28575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2pPr>
            <a:lvl3pPr marL="11430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3pPr>
            <a:lvl4pPr marL="16002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4pPr>
            <a:lvl5pPr marL="20574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lnSpc>
                <a:spcPct val="100000"/>
              </a:lnSpc>
              <a:tabLst>
                <a:tab pos="649628" algn="l"/>
                <a:tab pos="1299256" algn="l"/>
                <a:tab pos="1948884" algn="l"/>
                <a:tab pos="2598511" algn="l"/>
                <a:tab pos="3248139" algn="l"/>
                <a:tab pos="3897767" algn="l"/>
                <a:tab pos="4547395" algn="l"/>
                <a:tab pos="5197023" algn="l"/>
                <a:tab pos="5846651" algn="l"/>
                <a:tab pos="6496279" algn="l"/>
              </a:tabLst>
            </a:pPr>
            <a:r>
              <a:rPr lang="en-US" sz="900" b="1">
                <a:solidFill>
                  <a:srgbClr val="000000"/>
                </a:solidFill>
                <a:latin typeface="Calibri" pitchFamily="34" charset="0"/>
                <a:ea typeface="DejaVu Sans" charset="0"/>
                <a:cs typeface="DejaVu Sans" charset="0"/>
              </a:rPr>
              <a:t>Reference</a:t>
            </a:r>
            <a:r>
              <a:rPr lang="en-US" sz="900" b="1">
                <a:solidFill>
                  <a:srgbClr val="000000"/>
                </a:solidFill>
                <a:ea typeface="DejaVu Sans" charset="0"/>
                <a:cs typeface="DejaVu Sans" charset="0"/>
              </a:rPr>
              <a:t>:  Swenson, S. C., and D. M. Lawrence (2012), A new fractional snow-covered area parameterization for the Community Land Model and its effect on the surface energy balance, J. Geophys. Res., 117, D21107, doi:10.1029/2012JD018178.</a:t>
            </a:r>
          </a:p>
        </p:txBody>
      </p:sp>
      <p:sp>
        <p:nvSpPr>
          <p:cNvPr id="13" name="Line 10"/>
          <p:cNvSpPr>
            <a:spLocks noChangeShapeType="1"/>
          </p:cNvSpPr>
          <p:nvPr/>
        </p:nvSpPr>
        <p:spPr bwMode="auto">
          <a:xfrm>
            <a:off x="4566377" y="1103689"/>
            <a:ext cx="1508" cy="4947053"/>
          </a:xfrm>
          <a:prstGeom prst="line">
            <a:avLst/>
          </a:prstGeom>
          <a:noFill/>
          <a:ln w="36720">
            <a:solidFill>
              <a:srgbClr val="BADAFF"/>
            </a:solidFill>
            <a:round/>
            <a:headEnd/>
            <a:tailEnd/>
          </a:ln>
          <a:effectLst/>
        </p:spPr>
        <p:txBody>
          <a:bodyP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1pPr>
            <a:lvl2pPr marL="742950" indent="-28575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2pPr>
            <a:lvl3pPr marL="11430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3pPr>
            <a:lvl4pPr marL="16002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4pPr>
            <a:lvl5pPr marL="20574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endParaRPr lang="en-US"/>
          </a:p>
        </p:txBody>
      </p:sp>
      <p:sp>
        <p:nvSpPr>
          <p:cNvPr id="14" name="Line 11"/>
          <p:cNvSpPr>
            <a:spLocks noChangeShapeType="1"/>
          </p:cNvSpPr>
          <p:nvPr/>
        </p:nvSpPr>
        <p:spPr bwMode="auto">
          <a:xfrm>
            <a:off x="437997" y="3574173"/>
            <a:ext cx="8308063" cy="1521"/>
          </a:xfrm>
          <a:prstGeom prst="line">
            <a:avLst/>
          </a:prstGeom>
          <a:noFill/>
          <a:ln w="36720">
            <a:solidFill>
              <a:srgbClr val="BADAFF"/>
            </a:solidFill>
            <a:round/>
            <a:headEnd/>
            <a:tailEnd/>
          </a:ln>
          <a:effectLst/>
        </p:spPr>
        <p:txBody>
          <a:bodyP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1pPr>
            <a:lvl2pPr marL="742950" indent="-28575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2pPr>
            <a:lvl3pPr marL="11430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3pPr>
            <a:lvl4pPr marL="16002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4pPr>
            <a:lvl5pPr marL="20574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endParaRPr lang="en-US"/>
          </a:p>
        </p:txBody>
      </p:sp>
      <p:pic>
        <p:nvPicPr>
          <p:cNvPr id="15" name="Picture 14"/>
          <p:cNvPicPr>
            <a:picLocks noChangeAspect="1" noChangeArrowheads="1"/>
          </p:cNvPicPr>
          <p:nvPr/>
        </p:nvPicPr>
        <p:blipFill>
          <a:blip r:embed="rId2"/>
          <a:srcRect/>
          <a:stretch>
            <a:fillRect/>
          </a:stretch>
        </p:blipFill>
        <p:spPr bwMode="auto">
          <a:xfrm>
            <a:off x="4714250" y="942438"/>
            <a:ext cx="3911097" cy="2584576"/>
          </a:xfrm>
          <a:prstGeom prst="rect">
            <a:avLst/>
          </a:prstGeom>
          <a:noFill/>
          <a:ln w="9525">
            <a:noFill/>
            <a:round/>
            <a:headEnd/>
            <a:tailEnd/>
          </a:ln>
          <a:effectLst/>
        </p:spPr>
      </p:pic>
      <p:pic>
        <p:nvPicPr>
          <p:cNvPr id="16" name="Picture 15"/>
          <p:cNvPicPr>
            <a:picLocks noChangeAspect="1" noChangeArrowheads="1"/>
          </p:cNvPicPr>
          <p:nvPr/>
        </p:nvPicPr>
        <p:blipFill>
          <a:blip r:embed="rId3"/>
          <a:srcRect/>
          <a:stretch>
            <a:fillRect/>
          </a:stretch>
        </p:blipFill>
        <p:spPr bwMode="auto">
          <a:xfrm>
            <a:off x="2497659" y="3846474"/>
            <a:ext cx="2034012" cy="1752462"/>
          </a:xfrm>
          <a:prstGeom prst="rect">
            <a:avLst/>
          </a:prstGeom>
          <a:noFill/>
          <a:ln w="9525">
            <a:noFill/>
            <a:round/>
            <a:headEnd/>
            <a:tailEnd/>
          </a:ln>
          <a:effectLst/>
        </p:spPr>
      </p:pic>
    </p:spTree>
    <p:extLst>
      <p:ext uri="{BB962C8B-B14F-4D97-AF65-F5344CB8AC3E}">
        <p14:creationId xmlns:p14="http://schemas.microsoft.com/office/powerpoint/2010/main" val="42215613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389</Words>
  <Application>Microsoft Office PowerPoint</Application>
  <PresentationFormat>On-screen Show (4:3)</PresentationFormat>
  <Paragraphs>11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PNNL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test</dc:creator>
  <cp:lastModifiedBy>test</cp:lastModifiedBy>
  <cp:revision>1</cp:revision>
  <dcterms:created xsi:type="dcterms:W3CDTF">2014-12-09T21:44:31Z</dcterms:created>
  <dcterms:modified xsi:type="dcterms:W3CDTF">2014-12-09T21:45:55Z</dcterms:modified>
</cp:coreProperties>
</file>