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250"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D73979-9A79-4A4E-A711-1DD9E7AAC2D2}"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A4007-8D5A-41CA-AC75-72F9E62DE688}" type="slidenum">
              <a:rPr lang="en-US" smtClean="0"/>
              <a:t>‹#›</a:t>
            </a:fld>
            <a:endParaRPr lang="en-US"/>
          </a:p>
        </p:txBody>
      </p:sp>
    </p:spTree>
    <p:extLst>
      <p:ext uri="{BB962C8B-B14F-4D97-AF65-F5344CB8AC3E}">
        <p14:creationId xmlns:p14="http://schemas.microsoft.com/office/powerpoint/2010/main" val="5201062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D73979-9A79-4A4E-A711-1DD9E7AAC2D2}"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A4007-8D5A-41CA-AC75-72F9E62DE688}" type="slidenum">
              <a:rPr lang="en-US" smtClean="0"/>
              <a:t>‹#›</a:t>
            </a:fld>
            <a:endParaRPr lang="en-US"/>
          </a:p>
        </p:txBody>
      </p:sp>
    </p:spTree>
    <p:extLst>
      <p:ext uri="{BB962C8B-B14F-4D97-AF65-F5344CB8AC3E}">
        <p14:creationId xmlns:p14="http://schemas.microsoft.com/office/powerpoint/2010/main" val="8117259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D73979-9A79-4A4E-A711-1DD9E7AAC2D2}"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A4007-8D5A-41CA-AC75-72F9E62DE688}" type="slidenum">
              <a:rPr lang="en-US" smtClean="0"/>
              <a:t>‹#›</a:t>
            </a:fld>
            <a:endParaRPr lang="en-US"/>
          </a:p>
        </p:txBody>
      </p:sp>
    </p:spTree>
    <p:extLst>
      <p:ext uri="{BB962C8B-B14F-4D97-AF65-F5344CB8AC3E}">
        <p14:creationId xmlns:p14="http://schemas.microsoft.com/office/powerpoint/2010/main" val="3139450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D73979-9A79-4A4E-A711-1DD9E7AAC2D2}"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A4007-8D5A-41CA-AC75-72F9E62DE688}" type="slidenum">
              <a:rPr lang="en-US" smtClean="0"/>
              <a:t>‹#›</a:t>
            </a:fld>
            <a:endParaRPr lang="en-US"/>
          </a:p>
        </p:txBody>
      </p:sp>
    </p:spTree>
    <p:extLst>
      <p:ext uri="{BB962C8B-B14F-4D97-AF65-F5344CB8AC3E}">
        <p14:creationId xmlns:p14="http://schemas.microsoft.com/office/powerpoint/2010/main" val="586216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D73979-9A79-4A4E-A711-1DD9E7AAC2D2}"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0AA4007-8D5A-41CA-AC75-72F9E62DE688}" type="slidenum">
              <a:rPr lang="en-US" smtClean="0"/>
              <a:t>‹#›</a:t>
            </a:fld>
            <a:endParaRPr lang="en-US"/>
          </a:p>
        </p:txBody>
      </p:sp>
    </p:spTree>
    <p:extLst>
      <p:ext uri="{BB962C8B-B14F-4D97-AF65-F5344CB8AC3E}">
        <p14:creationId xmlns:p14="http://schemas.microsoft.com/office/powerpoint/2010/main" val="14753825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D73979-9A79-4A4E-A711-1DD9E7AAC2D2}"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AA4007-8D5A-41CA-AC75-72F9E62DE688}" type="slidenum">
              <a:rPr lang="en-US" smtClean="0"/>
              <a:t>‹#›</a:t>
            </a:fld>
            <a:endParaRPr lang="en-US"/>
          </a:p>
        </p:txBody>
      </p:sp>
    </p:spTree>
    <p:extLst>
      <p:ext uri="{BB962C8B-B14F-4D97-AF65-F5344CB8AC3E}">
        <p14:creationId xmlns:p14="http://schemas.microsoft.com/office/powerpoint/2010/main" val="4019223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D73979-9A79-4A4E-A711-1DD9E7AAC2D2}" type="datetimeFigureOut">
              <a:rPr lang="en-US" smtClean="0"/>
              <a:t>12/9/2014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0AA4007-8D5A-41CA-AC75-72F9E62DE688}" type="slidenum">
              <a:rPr lang="en-US" smtClean="0"/>
              <a:t>‹#›</a:t>
            </a:fld>
            <a:endParaRPr lang="en-US"/>
          </a:p>
        </p:txBody>
      </p:sp>
    </p:spTree>
    <p:extLst>
      <p:ext uri="{BB962C8B-B14F-4D97-AF65-F5344CB8AC3E}">
        <p14:creationId xmlns:p14="http://schemas.microsoft.com/office/powerpoint/2010/main" val="149870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D73979-9A79-4A4E-A711-1DD9E7AAC2D2}" type="datetimeFigureOut">
              <a:rPr lang="en-US" smtClean="0"/>
              <a:t>12/9/2014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0AA4007-8D5A-41CA-AC75-72F9E62DE688}" type="slidenum">
              <a:rPr lang="en-US" smtClean="0"/>
              <a:t>‹#›</a:t>
            </a:fld>
            <a:endParaRPr lang="en-US"/>
          </a:p>
        </p:txBody>
      </p:sp>
    </p:spTree>
    <p:extLst>
      <p:ext uri="{BB962C8B-B14F-4D97-AF65-F5344CB8AC3E}">
        <p14:creationId xmlns:p14="http://schemas.microsoft.com/office/powerpoint/2010/main" val="1305941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D73979-9A79-4A4E-A711-1DD9E7AAC2D2}" type="datetimeFigureOut">
              <a:rPr lang="en-US" smtClean="0"/>
              <a:t>12/9/2014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0AA4007-8D5A-41CA-AC75-72F9E62DE688}" type="slidenum">
              <a:rPr lang="en-US" smtClean="0"/>
              <a:t>‹#›</a:t>
            </a:fld>
            <a:endParaRPr lang="en-US"/>
          </a:p>
        </p:txBody>
      </p:sp>
    </p:spTree>
    <p:extLst>
      <p:ext uri="{BB962C8B-B14F-4D97-AF65-F5344CB8AC3E}">
        <p14:creationId xmlns:p14="http://schemas.microsoft.com/office/powerpoint/2010/main" val="1894382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D73979-9A79-4A4E-A711-1DD9E7AAC2D2}"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AA4007-8D5A-41CA-AC75-72F9E62DE688}" type="slidenum">
              <a:rPr lang="en-US" smtClean="0"/>
              <a:t>‹#›</a:t>
            </a:fld>
            <a:endParaRPr lang="en-US"/>
          </a:p>
        </p:txBody>
      </p:sp>
    </p:spTree>
    <p:extLst>
      <p:ext uri="{BB962C8B-B14F-4D97-AF65-F5344CB8AC3E}">
        <p14:creationId xmlns:p14="http://schemas.microsoft.com/office/powerpoint/2010/main" val="42399289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D73979-9A79-4A4E-A711-1DD9E7AAC2D2}" type="datetimeFigureOut">
              <a:rPr lang="en-US" smtClean="0"/>
              <a:t>12/9/2014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0AA4007-8D5A-41CA-AC75-72F9E62DE688}" type="slidenum">
              <a:rPr lang="en-US" smtClean="0"/>
              <a:t>‹#›</a:t>
            </a:fld>
            <a:endParaRPr lang="en-US"/>
          </a:p>
        </p:txBody>
      </p:sp>
    </p:spTree>
    <p:extLst>
      <p:ext uri="{BB962C8B-B14F-4D97-AF65-F5344CB8AC3E}">
        <p14:creationId xmlns:p14="http://schemas.microsoft.com/office/powerpoint/2010/main" val="305186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D73979-9A79-4A4E-A711-1DD9E7AAC2D2}" type="datetimeFigureOut">
              <a:rPr lang="en-US" smtClean="0"/>
              <a:t>12/9/2014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AA4007-8D5A-41CA-AC75-72F9E62DE688}" type="slidenum">
              <a:rPr lang="en-US" smtClean="0"/>
              <a:t>‹#›</a:t>
            </a:fld>
            <a:endParaRPr lang="en-US"/>
          </a:p>
        </p:txBody>
      </p:sp>
    </p:spTree>
    <p:extLst>
      <p:ext uri="{BB962C8B-B14F-4D97-AF65-F5344CB8AC3E}">
        <p14:creationId xmlns:p14="http://schemas.microsoft.com/office/powerpoint/2010/main" val="123591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1"/>
          <p:cNvSpPr>
            <a:spLocks noChangeArrowheads="1"/>
          </p:cNvSpPr>
          <p:nvPr/>
        </p:nvSpPr>
        <p:spPr bwMode="auto">
          <a:xfrm>
            <a:off x="152400" y="1219201"/>
            <a:ext cx="4419600" cy="1431144"/>
          </a:xfrm>
          <a:prstGeom prst="rect">
            <a:avLst/>
          </a:prstGeom>
          <a:noFill/>
          <a:ln w="9360">
            <a:noFill/>
            <a:miter lim="800000"/>
            <a:headEnd/>
            <a:tailEnd/>
          </a:ln>
        </p:spPr>
        <p:txBody>
          <a:bodyPr lIns="91429" tIns="91429" rIns="91429" bIns="45714">
            <a:spAutoFit/>
          </a:bodyPr>
          <a:lstStyle/>
          <a:p>
            <a:pPr algn="just">
              <a:tabLst>
                <a:tab pos="723815" algn="l"/>
                <a:tab pos="1447631" algn="l"/>
                <a:tab pos="2171446" algn="l"/>
                <a:tab pos="2895262" algn="l"/>
                <a:tab pos="3619077" algn="l"/>
                <a:tab pos="4342892" algn="l"/>
              </a:tabLst>
            </a:pPr>
            <a:r>
              <a:rPr lang="en-US" sz="1400" dirty="0">
                <a:solidFill>
                  <a:srgbClr val="0070C0"/>
                </a:solidFill>
              </a:rPr>
              <a:t>Polar surface temperatures are expected to warm 2‑3 times faster than the global mean surface temperature; a phenomenon referred to as polar warming amplification.  Therefore, understanding individual process contributions to the polar warming is critical to understanding global climate sensitivity.</a:t>
            </a:r>
          </a:p>
        </p:txBody>
      </p:sp>
      <p:sp>
        <p:nvSpPr>
          <p:cNvPr id="6147" name="Rectangle 2"/>
          <p:cNvSpPr>
            <a:spLocks noChangeArrowheads="1"/>
          </p:cNvSpPr>
          <p:nvPr/>
        </p:nvSpPr>
        <p:spPr bwMode="auto">
          <a:xfrm>
            <a:off x="444500" y="3759200"/>
            <a:ext cx="184150" cy="369888"/>
          </a:xfrm>
          <a:prstGeom prst="rect">
            <a:avLst/>
          </a:prstGeom>
          <a:noFill/>
          <a:ln w="9360">
            <a:noFill/>
            <a:miter lim="800000"/>
            <a:headEnd/>
            <a:tailEnd/>
          </a:ln>
        </p:spPr>
        <p:txBody>
          <a:bodyPr wrap="none" lIns="91429" tIns="45714" rIns="91429" bIns="45714" anchor="ctr"/>
          <a:lstStyle/>
          <a:p>
            <a:endParaRPr lang="en-US"/>
          </a:p>
        </p:txBody>
      </p:sp>
      <p:sp>
        <p:nvSpPr>
          <p:cNvPr id="6148" name="Rectangle 3"/>
          <p:cNvSpPr>
            <a:spLocks noChangeArrowheads="1"/>
          </p:cNvSpPr>
          <p:nvPr/>
        </p:nvSpPr>
        <p:spPr bwMode="auto">
          <a:xfrm>
            <a:off x="0" y="1"/>
            <a:ext cx="9144000" cy="1000125"/>
          </a:xfrm>
          <a:prstGeom prst="rect">
            <a:avLst/>
          </a:prstGeom>
          <a:noFill/>
          <a:ln w="9360">
            <a:noFill/>
            <a:miter lim="800000"/>
            <a:headEnd/>
            <a:tailEnd/>
          </a:ln>
        </p:spPr>
        <p:txBody>
          <a:bodyPr lIns="91429" tIns="91429" rIns="91429" bIns="45714">
            <a:spAutoFit/>
          </a:bodyPr>
          <a:lstStyle/>
          <a:p>
            <a:pPr algn="ctr">
              <a:tabLst>
                <a:tab pos="723815" algn="l"/>
                <a:tab pos="1447631" algn="l"/>
                <a:tab pos="2171446" algn="l"/>
                <a:tab pos="2895262" algn="l"/>
                <a:tab pos="3619077" algn="l"/>
                <a:tab pos="4342892" algn="l"/>
                <a:tab pos="5066708" algn="l"/>
                <a:tab pos="5790523" algn="l"/>
                <a:tab pos="6514338" algn="l"/>
                <a:tab pos="7238154" algn="l"/>
                <a:tab pos="7961969" algn="l"/>
                <a:tab pos="8685785" algn="l"/>
              </a:tabLst>
            </a:pPr>
            <a:r>
              <a:rPr lang="en-US" sz="2800" b="1" dirty="0"/>
              <a:t>A Decomposition of Feedback Contributions to Polar Warming Amplification</a:t>
            </a:r>
            <a:endParaRPr lang="en-US" sz="2800" b="1" dirty="0">
              <a:solidFill>
                <a:srgbClr val="003366"/>
              </a:solidFill>
            </a:endParaRPr>
          </a:p>
        </p:txBody>
      </p:sp>
      <p:sp>
        <p:nvSpPr>
          <p:cNvPr id="6149" name="Rectangle 4"/>
          <p:cNvSpPr>
            <a:spLocks noChangeArrowheads="1"/>
          </p:cNvSpPr>
          <p:nvPr/>
        </p:nvSpPr>
        <p:spPr bwMode="auto">
          <a:xfrm>
            <a:off x="152400" y="838201"/>
            <a:ext cx="3657600" cy="442913"/>
          </a:xfrm>
          <a:prstGeom prst="rect">
            <a:avLst/>
          </a:prstGeom>
          <a:noFill/>
          <a:ln w="9360">
            <a:noFill/>
            <a:miter lim="800000"/>
            <a:headEnd/>
            <a:tailEnd/>
          </a:ln>
        </p:spPr>
        <p:txBody>
          <a:bodyPr lIns="91429" tIns="91429" rIns="91429" bIns="45714">
            <a:spAutoFit/>
          </a:bodyPr>
          <a:lstStyle/>
          <a:p>
            <a:pPr>
              <a:tabLst>
                <a:tab pos="723815" algn="l"/>
                <a:tab pos="1447631" algn="l"/>
                <a:tab pos="2171446" algn="l"/>
                <a:tab pos="2895262" algn="l"/>
                <a:tab pos="3619077" algn="l"/>
              </a:tabLst>
            </a:pPr>
            <a:r>
              <a:rPr lang="en-US" sz="2000" u="sng" dirty="0">
                <a:solidFill>
                  <a:srgbClr val="000000"/>
                </a:solidFill>
              </a:rPr>
              <a:t>Objective</a:t>
            </a:r>
          </a:p>
        </p:txBody>
      </p:sp>
      <p:sp>
        <p:nvSpPr>
          <p:cNvPr id="6150" name="Rectangle 5"/>
          <p:cNvSpPr>
            <a:spLocks noChangeArrowheads="1"/>
          </p:cNvSpPr>
          <p:nvPr/>
        </p:nvSpPr>
        <p:spPr bwMode="auto">
          <a:xfrm>
            <a:off x="152400" y="3529013"/>
            <a:ext cx="4114800" cy="442912"/>
          </a:xfrm>
          <a:prstGeom prst="rect">
            <a:avLst/>
          </a:prstGeom>
          <a:noFill/>
          <a:ln w="9360">
            <a:noFill/>
            <a:miter lim="800000"/>
            <a:headEnd/>
            <a:tailEnd/>
          </a:ln>
        </p:spPr>
        <p:txBody>
          <a:bodyPr lIns="91429" tIns="91429" rIns="91429" bIns="45714">
            <a:spAutoFit/>
          </a:bodyPr>
          <a:lstStyle/>
          <a:p>
            <a:pPr>
              <a:tabLst>
                <a:tab pos="723815" algn="l"/>
                <a:tab pos="1447631" algn="l"/>
                <a:tab pos="2171446" algn="l"/>
                <a:tab pos="2895262" algn="l"/>
                <a:tab pos="3619077" algn="l"/>
              </a:tabLst>
            </a:pPr>
            <a:r>
              <a:rPr lang="en-US" sz="2000" u="sng" dirty="0">
                <a:solidFill>
                  <a:srgbClr val="000000"/>
                </a:solidFill>
              </a:rPr>
              <a:t>Approach</a:t>
            </a:r>
          </a:p>
        </p:txBody>
      </p:sp>
      <p:sp>
        <p:nvSpPr>
          <p:cNvPr id="6151" name="Rectangle 6"/>
          <p:cNvSpPr>
            <a:spLocks noChangeArrowheads="1"/>
          </p:cNvSpPr>
          <p:nvPr/>
        </p:nvSpPr>
        <p:spPr bwMode="auto">
          <a:xfrm>
            <a:off x="4648200" y="3529013"/>
            <a:ext cx="4343400" cy="442912"/>
          </a:xfrm>
          <a:prstGeom prst="rect">
            <a:avLst/>
          </a:prstGeom>
          <a:noFill/>
          <a:ln w="9360">
            <a:noFill/>
            <a:miter lim="800000"/>
            <a:headEnd/>
            <a:tailEnd/>
          </a:ln>
        </p:spPr>
        <p:txBody>
          <a:bodyPr lIns="91429" tIns="91429" rIns="91429" bIns="45714">
            <a:spAutoFit/>
          </a:bodyPr>
          <a:lstStyle/>
          <a:p>
            <a:pPr>
              <a:tabLst>
                <a:tab pos="723815" algn="l"/>
                <a:tab pos="1447631" algn="l"/>
                <a:tab pos="2171446" algn="l"/>
                <a:tab pos="2895262" algn="l"/>
                <a:tab pos="3619077" algn="l"/>
                <a:tab pos="4342892" algn="l"/>
              </a:tabLst>
            </a:pPr>
            <a:r>
              <a:rPr lang="en-US" sz="2000" u="sng" dirty="0">
                <a:solidFill>
                  <a:srgbClr val="000000"/>
                </a:solidFill>
                <a:latin typeface="Calibri" pitchFamily="32" charset="0"/>
              </a:rPr>
              <a:t>Impact</a:t>
            </a:r>
          </a:p>
        </p:txBody>
      </p:sp>
      <p:sp>
        <p:nvSpPr>
          <p:cNvPr id="6152" name="Rectangle 7"/>
          <p:cNvSpPr>
            <a:spLocks noChangeArrowheads="1"/>
          </p:cNvSpPr>
          <p:nvPr/>
        </p:nvSpPr>
        <p:spPr bwMode="auto">
          <a:xfrm>
            <a:off x="152400" y="3917950"/>
            <a:ext cx="4267200" cy="1646587"/>
          </a:xfrm>
          <a:prstGeom prst="rect">
            <a:avLst/>
          </a:prstGeom>
          <a:solidFill>
            <a:srgbClr val="FFFFFF"/>
          </a:solidFill>
          <a:ln w="9360">
            <a:noFill/>
            <a:miter lim="800000"/>
            <a:headEnd/>
            <a:tailEnd/>
          </a:ln>
        </p:spPr>
        <p:txBody>
          <a:bodyPr lIns="91429" tIns="91429" rIns="91429" bIns="45714">
            <a:spAutoFit/>
          </a:bodyPr>
          <a:lstStyle/>
          <a:p>
            <a:pPr algn="just">
              <a:tabLst>
                <a:tab pos="723815" algn="l"/>
                <a:tab pos="1447631" algn="l"/>
                <a:tab pos="2171446" algn="l"/>
                <a:tab pos="2895262" algn="l"/>
                <a:tab pos="3619077" algn="l"/>
              </a:tabLst>
            </a:pPr>
            <a:r>
              <a:rPr lang="en-US" sz="1400" dirty="0">
                <a:solidFill>
                  <a:srgbClr val="0070C0"/>
                </a:solidFill>
              </a:rPr>
              <a:t>Here we used to the coupled feedback response analysis method (CFRAM) to decompose the annual and zonal mean, vertical temperature response within a transient 1% yr</a:t>
            </a:r>
            <a:r>
              <a:rPr lang="en-US" sz="1400" baseline="30000" dirty="0">
                <a:solidFill>
                  <a:srgbClr val="0070C0"/>
                </a:solidFill>
              </a:rPr>
              <a:t>‑1</a:t>
            </a:r>
            <a:r>
              <a:rPr lang="en-US" sz="1400" dirty="0">
                <a:solidFill>
                  <a:srgbClr val="0070C0"/>
                </a:solidFill>
              </a:rPr>
              <a:t> CO</a:t>
            </a:r>
            <a:r>
              <a:rPr lang="en-US" sz="1400" baseline="-25000" dirty="0">
                <a:solidFill>
                  <a:srgbClr val="0070C0"/>
                </a:solidFill>
              </a:rPr>
              <a:t>2</a:t>
            </a:r>
            <a:r>
              <a:rPr lang="en-US" sz="1400" dirty="0">
                <a:solidFill>
                  <a:srgbClr val="0070C0"/>
                </a:solidFill>
              </a:rPr>
              <a:t> increase simulation of the NCAR CCSM4 relative to the 1850 pre-industrial control simulation into individual </a:t>
            </a:r>
            <a:r>
              <a:rPr lang="en-US" sz="1400" dirty="0" err="1">
                <a:solidFill>
                  <a:srgbClr val="0070C0"/>
                </a:solidFill>
              </a:rPr>
              <a:t>radiative</a:t>
            </a:r>
            <a:r>
              <a:rPr lang="en-US" sz="1400" dirty="0">
                <a:solidFill>
                  <a:srgbClr val="0070C0"/>
                </a:solidFill>
              </a:rPr>
              <a:t> and non‑</a:t>
            </a:r>
            <a:r>
              <a:rPr lang="en-US" sz="1400" dirty="0" err="1">
                <a:solidFill>
                  <a:srgbClr val="0070C0"/>
                </a:solidFill>
              </a:rPr>
              <a:t>radiative</a:t>
            </a:r>
            <a:r>
              <a:rPr lang="en-US" sz="1400" dirty="0">
                <a:solidFill>
                  <a:srgbClr val="0070C0"/>
                </a:solidFill>
              </a:rPr>
              <a:t> climate feedback process contributions.</a:t>
            </a:r>
          </a:p>
        </p:txBody>
      </p:sp>
      <p:sp>
        <p:nvSpPr>
          <p:cNvPr id="6153" name="Rectangle 8"/>
          <p:cNvSpPr>
            <a:spLocks noChangeArrowheads="1"/>
          </p:cNvSpPr>
          <p:nvPr/>
        </p:nvSpPr>
        <p:spPr bwMode="auto">
          <a:xfrm>
            <a:off x="4648200" y="3910014"/>
            <a:ext cx="4338638" cy="1862031"/>
          </a:xfrm>
          <a:prstGeom prst="rect">
            <a:avLst/>
          </a:prstGeom>
          <a:noFill/>
          <a:ln w="9360">
            <a:noFill/>
            <a:miter lim="800000"/>
            <a:headEnd/>
            <a:tailEnd/>
          </a:ln>
        </p:spPr>
        <p:txBody>
          <a:bodyPr lIns="91429" tIns="91429" rIns="91429" bIns="45714">
            <a:spAutoFit/>
          </a:bodyPr>
          <a:lstStyle/>
          <a:p>
            <a:pPr algn="just">
              <a:tabLst>
                <a:tab pos="723815" algn="l"/>
                <a:tab pos="1447631" algn="l"/>
                <a:tab pos="2171446" algn="l"/>
                <a:tab pos="2895262" algn="l"/>
                <a:tab pos="3619077" algn="l"/>
              </a:tabLst>
            </a:pPr>
            <a:r>
              <a:rPr lang="en-US" sz="1400" dirty="0">
                <a:solidFill>
                  <a:srgbClr val="0070C0"/>
                </a:solidFill>
              </a:rPr>
              <a:t>Our results show that surface </a:t>
            </a:r>
            <a:r>
              <a:rPr lang="en-US" sz="1400" dirty="0" err="1">
                <a:solidFill>
                  <a:srgbClr val="0070C0"/>
                </a:solidFill>
              </a:rPr>
              <a:t>albedo</a:t>
            </a:r>
            <a:r>
              <a:rPr lang="en-US" sz="1400" dirty="0">
                <a:solidFill>
                  <a:srgbClr val="0070C0"/>
                </a:solidFill>
              </a:rPr>
              <a:t> feedback contribute the most to the polar amplified warming, next is the net cloud feedback, followed by the external forcing and atmospheric dynamics. On the other hand, the water vapor feedback, ocean heat transport storage, and surface turbulent flux feedbacks contribute negatively to polar warming amplification, thus reducing the polar amplified warming.</a:t>
            </a:r>
          </a:p>
        </p:txBody>
      </p:sp>
      <p:sp>
        <p:nvSpPr>
          <p:cNvPr id="6154" name="Rectangle 9"/>
          <p:cNvSpPr>
            <a:spLocks noChangeArrowheads="1"/>
          </p:cNvSpPr>
          <p:nvPr/>
        </p:nvSpPr>
        <p:spPr bwMode="auto">
          <a:xfrm>
            <a:off x="682626" y="6248400"/>
            <a:ext cx="7851775" cy="446259"/>
          </a:xfrm>
          <a:prstGeom prst="rect">
            <a:avLst/>
          </a:prstGeom>
          <a:solidFill>
            <a:srgbClr val="FFFFFF"/>
          </a:solidFill>
          <a:ln w="25560">
            <a:solidFill>
              <a:srgbClr val="000000"/>
            </a:solidFill>
            <a:round/>
            <a:headEnd/>
            <a:tailEnd/>
          </a:ln>
        </p:spPr>
        <p:txBody>
          <a:bodyPr lIns="91429" tIns="91429" rIns="91429" bIns="45714">
            <a:spAutoFit/>
          </a:bodyPr>
          <a:lstStyle/>
          <a:p>
            <a:pPr>
              <a:tabLst>
                <a:tab pos="723815" algn="l"/>
                <a:tab pos="1447631" algn="l"/>
                <a:tab pos="2171446" algn="l"/>
                <a:tab pos="2895262" algn="l"/>
                <a:tab pos="3619077" algn="l"/>
                <a:tab pos="4342892" algn="l"/>
                <a:tab pos="5066708" algn="l"/>
                <a:tab pos="5790523" algn="l"/>
                <a:tab pos="6514338" algn="l"/>
                <a:tab pos="7238154" algn="l"/>
              </a:tabLst>
            </a:pPr>
            <a:r>
              <a:rPr lang="en-US" sz="1000" b="1" dirty="0" err="1">
                <a:solidFill>
                  <a:srgbClr val="000000"/>
                </a:solidFill>
                <a:latin typeface="Calibri" pitchFamily="32" charset="0"/>
              </a:rPr>
              <a:t>Reference</a:t>
            </a:r>
            <a:r>
              <a:rPr lang="en-US" sz="1000" b="1" dirty="0" err="1">
                <a:solidFill>
                  <a:srgbClr val="000000"/>
                </a:solidFill>
              </a:rPr>
              <a:t>:</a:t>
            </a:r>
            <a:r>
              <a:rPr lang="en-US" sz="1000" dirty="0" err="1"/>
              <a:t>Taylor</a:t>
            </a:r>
            <a:r>
              <a:rPr lang="en-US" sz="1000" dirty="0"/>
              <a:t>, P. C., M. </a:t>
            </a:r>
            <a:r>
              <a:rPr lang="en-US" sz="1000" dirty="0" err="1"/>
              <a:t>Cai</a:t>
            </a:r>
            <a:r>
              <a:rPr lang="en-US" sz="1000" dirty="0"/>
              <a:t>, </a:t>
            </a:r>
            <a:r>
              <a:rPr lang="en-US" sz="1000" b="1" dirty="0"/>
              <a:t>A. </a:t>
            </a:r>
            <a:r>
              <a:rPr lang="en-US" sz="1000" b="1" dirty="0" err="1"/>
              <a:t>Hu</a:t>
            </a:r>
            <a:r>
              <a:rPr lang="en-US" sz="1000" dirty="0"/>
              <a:t>, G. A. </a:t>
            </a:r>
            <a:r>
              <a:rPr lang="en-US" sz="1000" dirty="0" err="1"/>
              <a:t>Meehl</a:t>
            </a:r>
            <a:r>
              <a:rPr lang="en-US" sz="1000" dirty="0"/>
              <a:t>, W. M. Washington, G. J. Zhang, 2013, </a:t>
            </a:r>
            <a:r>
              <a:rPr lang="en-US" sz="1000" b="1" dirty="0"/>
              <a:t>A Decomposition of Feedback Contributions to Polar Warming Amplification</a:t>
            </a:r>
            <a:r>
              <a:rPr lang="en-US" sz="1000" dirty="0"/>
              <a:t>, </a:t>
            </a:r>
            <a:r>
              <a:rPr lang="en-US" sz="1000" i="1" dirty="0"/>
              <a:t>J Climate</a:t>
            </a:r>
            <a:r>
              <a:rPr lang="en-US" sz="1000" dirty="0"/>
              <a:t>, doi:10.1175/JCLI-D-12-00696, accepted. </a:t>
            </a:r>
            <a:endParaRPr lang="en-US" sz="1000" b="1" dirty="0">
              <a:solidFill>
                <a:srgbClr val="000000"/>
              </a:solidFill>
            </a:endParaRPr>
          </a:p>
        </p:txBody>
      </p:sp>
      <p:sp>
        <p:nvSpPr>
          <p:cNvPr id="6155" name="Line 12"/>
          <p:cNvSpPr>
            <a:spLocks noChangeShapeType="1"/>
          </p:cNvSpPr>
          <p:nvPr/>
        </p:nvSpPr>
        <p:spPr bwMode="auto">
          <a:xfrm>
            <a:off x="4570414" y="1001713"/>
            <a:ext cx="1587" cy="5162550"/>
          </a:xfrm>
          <a:prstGeom prst="line">
            <a:avLst/>
          </a:prstGeom>
          <a:noFill/>
          <a:ln w="36720">
            <a:solidFill>
              <a:srgbClr val="BADAFF"/>
            </a:solidFill>
            <a:round/>
            <a:headEnd/>
            <a:tailEnd/>
          </a:ln>
        </p:spPr>
        <p:txBody>
          <a:bodyPr lIns="91429" tIns="45714" rIns="91429" bIns="45714"/>
          <a:lstStyle/>
          <a:p>
            <a:endParaRPr lang="en-US"/>
          </a:p>
        </p:txBody>
      </p:sp>
      <p:sp>
        <p:nvSpPr>
          <p:cNvPr id="6156" name="Line 13"/>
          <p:cNvSpPr>
            <a:spLocks noChangeShapeType="1"/>
          </p:cNvSpPr>
          <p:nvPr/>
        </p:nvSpPr>
        <p:spPr bwMode="auto">
          <a:xfrm>
            <a:off x="227014" y="3579814"/>
            <a:ext cx="8740775" cy="1587"/>
          </a:xfrm>
          <a:prstGeom prst="line">
            <a:avLst/>
          </a:prstGeom>
          <a:noFill/>
          <a:ln w="36720">
            <a:solidFill>
              <a:srgbClr val="BADAFF"/>
            </a:solidFill>
            <a:round/>
            <a:headEnd/>
            <a:tailEnd/>
          </a:ln>
        </p:spPr>
        <p:txBody>
          <a:bodyPr lIns="91429" tIns="45714" rIns="91429" bIns="45714"/>
          <a:lstStyle/>
          <a:p>
            <a:endParaRPr lang="en-US"/>
          </a:p>
        </p:txBody>
      </p:sp>
      <p:pic>
        <p:nvPicPr>
          <p:cNvPr id="6157" name="Picture 15"/>
          <p:cNvPicPr>
            <a:picLocks noChangeAspect="1" noChangeArrowheads="1"/>
          </p:cNvPicPr>
          <p:nvPr/>
        </p:nvPicPr>
        <p:blipFill>
          <a:blip r:embed="rId2"/>
          <a:srcRect/>
          <a:stretch>
            <a:fillRect/>
          </a:stretch>
        </p:blipFill>
        <p:spPr bwMode="auto">
          <a:xfrm>
            <a:off x="4876800" y="914401"/>
            <a:ext cx="3810000" cy="1903413"/>
          </a:xfrm>
          <a:prstGeom prst="rect">
            <a:avLst/>
          </a:prstGeom>
          <a:noFill/>
          <a:ln w="9525">
            <a:noFill/>
            <a:miter lim="800000"/>
            <a:headEnd/>
            <a:tailEnd/>
          </a:ln>
        </p:spPr>
      </p:pic>
      <p:sp>
        <p:nvSpPr>
          <p:cNvPr id="6158" name="Rectangle 15"/>
          <p:cNvSpPr>
            <a:spLocks noChangeArrowheads="1"/>
          </p:cNvSpPr>
          <p:nvPr/>
        </p:nvSpPr>
        <p:spPr bwMode="auto">
          <a:xfrm>
            <a:off x="4576360" y="2801067"/>
            <a:ext cx="4854992" cy="742536"/>
          </a:xfrm>
          <a:prstGeom prst="rect">
            <a:avLst/>
          </a:prstGeom>
          <a:noFill/>
          <a:ln w="9525">
            <a:noFill/>
            <a:miter lim="800000"/>
            <a:headEnd/>
            <a:tailEnd/>
          </a:ln>
        </p:spPr>
        <p:txBody>
          <a:bodyPr wrap="square" lIns="91429" tIns="45714" rIns="91429" bIns="45714">
            <a:spAutoFit/>
          </a:bodyPr>
          <a:lstStyle/>
          <a:p>
            <a:r>
              <a:rPr lang="en-US" sz="1400" dirty="0"/>
              <a:t>Individual process contributions to the Global, tropical (20°N-20°S), Arctic (60°N-90°N), and Antarctic (60°S-90°S) regional average surface temperature response. </a:t>
            </a:r>
          </a:p>
        </p:txBody>
      </p:sp>
    </p:spTree>
    <p:extLst>
      <p:ext uri="{BB962C8B-B14F-4D97-AF65-F5344CB8AC3E}">
        <p14:creationId xmlns:p14="http://schemas.microsoft.com/office/powerpoint/2010/main" val="347459836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253</Words>
  <Application>Microsoft Office PowerPoint</Application>
  <PresentationFormat>On-screen Show (4:3)</PresentationFormat>
  <Paragraphs>9</Paragraphs>
  <Slides>1</Slides>
  <Notes>0</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Company>PNNL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test</dc:creator>
  <cp:lastModifiedBy>test</cp:lastModifiedBy>
  <cp:revision>1</cp:revision>
  <dcterms:created xsi:type="dcterms:W3CDTF">2014-12-09T21:46:15Z</dcterms:created>
  <dcterms:modified xsi:type="dcterms:W3CDTF">2014-12-09T21:47:28Z</dcterms:modified>
</cp:coreProperties>
</file>