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5"/>
  </p:notesMasterIdLst>
  <p:handoutMasterIdLst>
    <p:handoutMasterId r:id="rId6"/>
  </p:handoutMasterIdLst>
  <p:sldIdLst>
    <p:sldId id="375" r:id="rId3"/>
    <p:sldId id="376" r:id="rId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990099"/>
    <a:srgbClr val="008000"/>
    <a:srgbClr val="FFCCCC"/>
    <a:srgbClr val="FF505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821" autoAdjust="0"/>
    <p:restoredTop sz="88619" autoAdjust="0"/>
  </p:normalViewPr>
  <p:slideViewPr>
    <p:cSldViewPr>
      <p:cViewPr>
        <p:scale>
          <a:sx n="100" d="100"/>
          <a:sy n="100" d="100"/>
        </p:scale>
        <p:origin x="-408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FC52E-3DE0-4D0F-8301-0C9D53841A51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8649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772378"/>
            <a:ext cx="3038648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448C2-0687-4275-B9E0-F547EFE71A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76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CE99966-166F-4CB6-A8BA-06A15B56D167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21212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70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70"/>
            <a:ext cx="3037840" cy="46180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E59C07E-BA73-4694-B393-5A21F42E0F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100" dirty="0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969708" y="8772853"/>
            <a:ext cx="3039109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 anchor="b"/>
          <a:lstStyle/>
          <a:p>
            <a:pPr algn="r" defTabSz="914773" eaLnBrk="0" hangingPunct="0"/>
            <a:fld id="{CC75C1CE-B3C7-4E1B-B254-F041918EBDA5}" type="slidenum">
              <a:rPr lang="en-US" sz="1200"/>
              <a:pPr algn="r" defTabSz="914773" eaLnBrk="0" hangingPunct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100" dirty="0" smtClean="0"/>
              <a:t>Location parameter: indicates</a:t>
            </a:r>
            <a:r>
              <a:rPr lang="en-US" sz="1100" baseline="0" dirty="0" smtClean="0"/>
              <a:t> the position of the distribution of extremes from the origin (.</a:t>
            </a:r>
            <a:r>
              <a:rPr lang="en-US" sz="1100" baseline="0" dirty="0" err="1" smtClean="0"/>
              <a:t>i.e</a:t>
            </a:r>
            <a:r>
              <a:rPr lang="en-US" sz="1100" baseline="0" dirty="0" smtClean="0"/>
              <a:t> the change in location parameter implies a shift in the distribution </a:t>
            </a:r>
            <a:r>
              <a:rPr lang="en-US" sz="1100" baseline="0" smtClean="0"/>
              <a:t>of values).</a:t>
            </a:r>
            <a:endParaRPr lang="en-US" sz="1100" dirty="0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969708" y="8772853"/>
            <a:ext cx="3039109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09" rIns="91419" bIns="45709" anchor="b"/>
          <a:lstStyle/>
          <a:p>
            <a:pPr algn="r" defTabSz="914773" eaLnBrk="0" hangingPunct="0"/>
            <a:fld id="{CC75C1CE-B3C7-4E1B-B254-F041918EBDA5}" type="slidenum">
              <a:rPr lang="en-US" sz="1200"/>
              <a:pPr algn="r" defTabSz="914773" eaLnBrk="0" hangingPunct="0"/>
              <a:t>2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Applied Mathematics - Landsberg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50CC-E570-4C4C-A87C-24787CB3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53E6-1F5D-4526-8E17-6D67AD6AE10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0083-F30B-46F2-B7EF-12181F5E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3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53E6-1F5D-4526-8E17-6D67AD6AE10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0083-F30B-46F2-B7EF-12181F5E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3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53E6-1F5D-4526-8E17-6D67AD6AE10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0083-F30B-46F2-B7EF-12181F5E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5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53E6-1F5D-4526-8E17-6D67AD6AE10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0083-F30B-46F2-B7EF-12181F5E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2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2B88B2-92F3-4A93-A1FC-ABA76BF7AB12}" type="datetimeFigureOut">
              <a:rPr lang="en-US" smtClean="0"/>
              <a:pPr/>
              <a:t>5/11/15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8B6E-C3EC-42ED-98A3-18B8EA37CE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53E6-1F5D-4526-8E17-6D67AD6AE10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0083-F30B-46F2-B7EF-12181F5E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3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53E6-1F5D-4526-8E17-6D67AD6AE10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0083-F30B-46F2-B7EF-12181F5E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2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53E6-1F5D-4526-8E17-6D67AD6AE10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0083-F30B-46F2-B7EF-12181F5E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7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53E6-1F5D-4526-8E17-6D67AD6AE10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0083-F30B-46F2-B7EF-12181F5E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53E6-1F5D-4526-8E17-6D67AD6AE10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0083-F30B-46F2-B7EF-12181F5E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53E6-1F5D-4526-8E17-6D67AD6AE10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0083-F30B-46F2-B7EF-12181F5E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9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53E6-1F5D-4526-8E17-6D67AD6AE10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B0083-F30B-46F2-B7EF-12181F5E3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5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Applied Mathematics - Landsberg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53E6-1F5D-4526-8E17-6D67AD6AE10F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B0083-F30B-46F2-B7EF-12181F5E39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 descr="horizontal-logo-green-text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860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>
          <a:xfrm>
            <a:off x="0" y="25400"/>
            <a:ext cx="9144000" cy="7620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Web-based Visual Analytics for Extreme Scale Climate Science</a:t>
            </a:r>
            <a:endParaRPr lang="en-US" sz="1600" dirty="0" smtClean="0">
              <a:solidFill>
                <a:srgbClr val="006600"/>
              </a:solidFill>
              <a:latin typeface="Arial"/>
              <a:cs typeface="Arial"/>
            </a:endParaRPr>
          </a:p>
        </p:txBody>
      </p:sp>
      <p:cxnSp>
        <p:nvCxnSpPr>
          <p:cNvPr id="14338" name="Straight Connector 8"/>
          <p:cNvCxnSpPr>
            <a:cxnSpLocks noChangeShapeType="1"/>
          </p:cNvCxnSpPr>
          <p:nvPr/>
        </p:nvCxnSpPr>
        <p:spPr bwMode="auto">
          <a:xfrm>
            <a:off x="228600" y="3121025"/>
            <a:ext cx="8763000" cy="3175"/>
          </a:xfrm>
          <a:prstGeom prst="line">
            <a:avLst/>
          </a:prstGeom>
          <a:noFill/>
          <a:ln w="25400" algn="ctr">
            <a:solidFill>
              <a:srgbClr val="F9B074"/>
            </a:solidFill>
            <a:round/>
            <a:headEnd/>
            <a:tailEnd/>
          </a:ln>
        </p:spPr>
      </p:cxnSp>
      <p:cxnSp>
        <p:nvCxnSpPr>
          <p:cNvPr id="14339" name="Straight Connector 20"/>
          <p:cNvCxnSpPr>
            <a:cxnSpLocks noChangeShapeType="1"/>
          </p:cNvCxnSpPr>
          <p:nvPr/>
        </p:nvCxnSpPr>
        <p:spPr bwMode="auto">
          <a:xfrm>
            <a:off x="4038600" y="838200"/>
            <a:ext cx="0" cy="2209800"/>
          </a:xfrm>
          <a:prstGeom prst="line">
            <a:avLst/>
          </a:prstGeom>
          <a:noFill/>
          <a:ln w="25400" algn="ctr">
            <a:solidFill>
              <a:srgbClr val="F9B074"/>
            </a:solidFill>
            <a:round/>
            <a:headEnd/>
            <a:tailEnd/>
          </a:ln>
        </p:spPr>
      </p:cxnSp>
      <p:sp>
        <p:nvSpPr>
          <p:cNvPr id="14340" name="TextBox 13"/>
          <p:cNvSpPr txBox="1">
            <a:spLocks noChangeArrowheads="1"/>
          </p:cNvSpPr>
          <p:nvPr/>
        </p:nvSpPr>
        <p:spPr bwMode="auto">
          <a:xfrm>
            <a:off x="4495800" y="762000"/>
            <a:ext cx="8883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>
                <a:solidFill>
                  <a:srgbClr val="DA5500"/>
                </a:solidFill>
              </a:rPr>
              <a:t>Impact </a:t>
            </a:r>
            <a:endParaRPr lang="en-US" i="1" dirty="0">
              <a:solidFill>
                <a:srgbClr val="DA5500"/>
              </a:solidFill>
            </a:endParaRPr>
          </a:p>
        </p:txBody>
      </p:sp>
      <p:sp>
        <p:nvSpPr>
          <p:cNvPr id="14341" name="TextBox 14"/>
          <p:cNvSpPr txBox="1">
            <a:spLocks noChangeArrowheads="1"/>
          </p:cNvSpPr>
          <p:nvPr/>
        </p:nvSpPr>
        <p:spPr bwMode="auto">
          <a:xfrm>
            <a:off x="304800" y="838200"/>
            <a:ext cx="140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>
                <a:solidFill>
                  <a:srgbClr val="DA5500"/>
                </a:solidFill>
              </a:rPr>
              <a:t>Objectives </a:t>
            </a:r>
            <a:endParaRPr lang="en-US" i="1" dirty="0">
              <a:solidFill>
                <a:srgbClr val="DA5500"/>
              </a:solidFill>
            </a:endParaRPr>
          </a:p>
        </p:txBody>
      </p:sp>
      <p:sp>
        <p:nvSpPr>
          <p:cNvPr id="14342" name="Content Placeholder 5"/>
          <p:cNvSpPr>
            <a:spLocks noGrp="1"/>
          </p:cNvSpPr>
          <p:nvPr>
            <p:ph sz="half" idx="4294967295"/>
          </p:nvPr>
        </p:nvSpPr>
        <p:spPr>
          <a:xfrm>
            <a:off x="152400" y="1219200"/>
            <a:ext cx="3886200" cy="1752600"/>
          </a:xfrm>
        </p:spPr>
        <p:txBody>
          <a:bodyPr>
            <a:noAutofit/>
          </a:bodyPr>
          <a:lstStyle/>
          <a:p>
            <a:pPr marL="233363" indent="-233363">
              <a:spcBef>
                <a:spcPts val="3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</a:pPr>
            <a:r>
              <a:rPr lang="en-US" sz="1400" b="0" dirty="0" smtClean="0">
                <a:solidFill>
                  <a:schemeClr val="tx1"/>
                </a:solidFill>
                <a:cs typeface="Arial" charset="0"/>
              </a:rPr>
              <a:t>Design a web-based visual analysis system for large scale climate simulation analysis.</a:t>
            </a:r>
          </a:p>
          <a:p>
            <a:pPr marL="233363" indent="-233363">
              <a:spcBef>
                <a:spcPts val="3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</a:pPr>
            <a:r>
              <a:rPr lang="en-US" sz="1400" b="0" dirty="0" smtClean="0">
                <a:solidFill>
                  <a:schemeClr val="tx1"/>
                </a:solidFill>
                <a:cs typeface="Arial" charset="0"/>
              </a:rPr>
              <a:t>Remove deployment and usability barriers of traditional standalone data analysis tools such as tightly coupled dependencies.</a:t>
            </a:r>
          </a:p>
          <a:p>
            <a:pPr marL="233363" indent="-233363">
              <a:spcBef>
                <a:spcPts val="300"/>
              </a:spcBef>
              <a:buClr>
                <a:schemeClr val="accent4">
                  <a:lumMod val="75000"/>
                </a:schemeClr>
              </a:buClr>
              <a:buSzPct val="100000"/>
              <a:buFont typeface="Wingdings" charset="2"/>
              <a:buChar char="§"/>
            </a:pPr>
            <a:r>
              <a:rPr lang="en-US" sz="1400" b="0" dirty="0" smtClean="0">
                <a:solidFill>
                  <a:schemeClr val="tx1"/>
                </a:solidFill>
                <a:cs typeface="Arial" charset="0"/>
              </a:rPr>
              <a:t>Provide new exploratory visual analytics techniques in a convenient web application.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304800" y="3135868"/>
            <a:ext cx="1869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>
                <a:solidFill>
                  <a:srgbClr val="DA5500"/>
                </a:solidFill>
              </a:rPr>
              <a:t>Accomplishments</a:t>
            </a:r>
            <a:endParaRPr lang="en-US" i="1" dirty="0">
              <a:solidFill>
                <a:srgbClr val="DA5500"/>
              </a:solidFill>
            </a:endParaRPr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0" y="3429000"/>
            <a:ext cx="54864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14673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 smtClean="0">
                <a:solidFill>
                  <a:schemeClr val="tx1"/>
                </a:solidFill>
              </a:rPr>
              <a:t>New web-based interactive information visualization techniques for large-scale simulation data analysis</a:t>
            </a:r>
          </a:p>
          <a:p>
            <a:r>
              <a:rPr lang="en-US" sz="1600" b="0" dirty="0" smtClean="0">
                <a:solidFill>
                  <a:schemeClr val="tx1"/>
                </a:solidFill>
                <a:cs typeface="Arial" charset="0"/>
              </a:rPr>
              <a:t>A tree-based visual exploration method for visually exploring hierarchical diagnostic parameter spaces</a:t>
            </a:r>
          </a:p>
          <a:p>
            <a:r>
              <a:rPr lang="en-US" sz="1600" b="0" dirty="0" smtClean="0">
                <a:solidFill>
                  <a:schemeClr val="tx1"/>
                </a:solidFill>
                <a:cs typeface="Arial" charset="0"/>
              </a:rPr>
              <a:t>A level-of-detail (LOD) visual analysis system that allows interactive drill-down.</a:t>
            </a:r>
          </a:p>
          <a:p>
            <a:r>
              <a:rPr lang="en-US" sz="1600" b="0" dirty="0" smtClean="0">
                <a:solidFill>
                  <a:schemeClr val="tx1"/>
                </a:solidFill>
                <a:cs typeface="Arial" charset="0"/>
              </a:rPr>
              <a:t>A loosely-coupled visual analysis architecture </a:t>
            </a:r>
            <a:r>
              <a:rPr lang="en-US" sz="1600" b="0" smtClean="0">
                <a:solidFill>
                  <a:schemeClr val="tx1"/>
                </a:solidFill>
                <a:cs typeface="Arial" charset="0"/>
              </a:rPr>
              <a:t>that </a:t>
            </a:r>
            <a:r>
              <a:rPr lang="en-US" sz="1600" b="0" smtClean="0">
                <a:solidFill>
                  <a:schemeClr val="tx1"/>
                </a:solidFill>
                <a:cs typeface="Arial" charset="0"/>
              </a:rPr>
              <a:t>connects </a:t>
            </a:r>
            <a:r>
              <a:rPr lang="en-US" sz="1600" b="0" dirty="0" smtClean="0">
                <a:solidFill>
                  <a:schemeClr val="tx1"/>
                </a:solidFill>
                <a:cs typeface="Arial" charset="0"/>
              </a:rPr>
              <a:t>Web-based visualization to fast </a:t>
            </a:r>
            <a:r>
              <a:rPr lang="en-US" sz="1600" b="0" dirty="0" smtClean="0">
                <a:solidFill>
                  <a:schemeClr val="tx1"/>
                </a:solidFill>
                <a:cs typeface="Arial" charset="0"/>
              </a:rPr>
              <a:t>diagnostic </a:t>
            </a:r>
            <a:r>
              <a:rPr lang="en-US" sz="1600" b="0" dirty="0" smtClean="0">
                <a:solidFill>
                  <a:schemeClr val="tx1"/>
                </a:solidFill>
                <a:cs typeface="Arial" charset="0"/>
              </a:rPr>
              <a:t>algorithms executing on HPC architectures</a:t>
            </a:r>
            <a:endParaRPr lang="en-US" sz="1600" b="0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13" name="Straight Connector 20"/>
          <p:cNvCxnSpPr>
            <a:cxnSpLocks noChangeShapeType="1"/>
          </p:cNvCxnSpPr>
          <p:nvPr/>
        </p:nvCxnSpPr>
        <p:spPr bwMode="auto">
          <a:xfrm>
            <a:off x="5562600" y="3200400"/>
            <a:ext cx="0" cy="2895600"/>
          </a:xfrm>
          <a:prstGeom prst="line">
            <a:avLst/>
          </a:prstGeom>
          <a:noFill/>
          <a:ln w="25400" algn="ctr">
            <a:solidFill>
              <a:srgbClr val="F9B074"/>
            </a:solidFill>
            <a:round/>
            <a:headEnd/>
            <a:tailEnd/>
          </a:ln>
        </p:spPr>
      </p:cxnSp>
      <p:sp>
        <p:nvSpPr>
          <p:cNvPr id="4" name="TextBox 3"/>
          <p:cNvSpPr txBox="1"/>
          <p:nvPr/>
        </p:nvSpPr>
        <p:spPr>
          <a:xfrm>
            <a:off x="6311900" y="3568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ccsi-dev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361822"/>
            <a:ext cx="1571303" cy="4834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5257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Our web-based system demonstrates visual analysis, backed by leadership class computing platforms (e.g. ORNL CADES or Titan). Here the system is being used on an </a:t>
            </a:r>
            <a:r>
              <a:rPr lang="en-US" sz="1200" dirty="0" err="1" smtClean="0"/>
              <a:t>iPad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52578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C.A. Steed, K.J. Evans, J.F. Harney, B.C. Jewell, G. Shipman, B.E. Smith, P.E. Thornton, and D.N Williams. “Web-based Visual Analytics for Extreme Scale Climate Science”, In </a:t>
            </a:r>
            <a:r>
              <a:rPr lang="en-US" sz="1400" i="1" dirty="0" smtClean="0"/>
              <a:t>Proceedings IEEE International Conference on Big Data,</a:t>
            </a:r>
            <a:r>
              <a:rPr lang="en-US" sz="1400" dirty="0" smtClean="0"/>
              <a:t> Oct. 2014.</a:t>
            </a:r>
            <a:r>
              <a:rPr lang="en-US" sz="1400" i="1" dirty="0" smtClean="0"/>
              <a:t> </a:t>
            </a:r>
            <a:r>
              <a:rPr lang="en-US" sz="1400" i="1" smtClean="0"/>
              <a:t>p383-392.</a:t>
            </a:r>
            <a:endParaRPr lang="en-US" sz="1400" dirty="0"/>
          </a:p>
        </p:txBody>
      </p:sp>
      <p:pic>
        <p:nvPicPr>
          <p:cNvPr id="5" name="Picture 4" descr="ACME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324154"/>
            <a:ext cx="1143000" cy="533846"/>
          </a:xfrm>
          <a:prstGeom prst="rect">
            <a:avLst/>
          </a:prstGeom>
        </p:spPr>
      </p:pic>
      <p:pic>
        <p:nvPicPr>
          <p:cNvPr id="11" name="Picture 10" descr="LLNL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377122"/>
            <a:ext cx="431800" cy="442778"/>
          </a:xfrm>
          <a:prstGeom prst="rect">
            <a:avLst/>
          </a:prstGeom>
        </p:spPr>
      </p:pic>
      <p:sp>
        <p:nvSpPr>
          <p:cNvPr id="22" name="Content Placeholder 5"/>
          <p:cNvSpPr txBox="1">
            <a:spLocks/>
          </p:cNvSpPr>
          <p:nvPr/>
        </p:nvSpPr>
        <p:spPr bwMode="auto">
          <a:xfrm>
            <a:off x="4038600" y="11430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14673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 smtClean="0">
                <a:solidFill>
                  <a:schemeClr val="tx2"/>
                </a:solidFill>
              </a:rPr>
              <a:t>Democratize advanced visualization and analysis capabilities pertinent to large-scale earth system simulations.</a:t>
            </a:r>
          </a:p>
          <a:p>
            <a:r>
              <a:rPr lang="en-US" sz="1600" b="0" dirty="0" smtClean="0">
                <a:solidFill>
                  <a:schemeClr val="tx2"/>
                </a:solidFill>
              </a:rPr>
              <a:t>Using distributed connections leverage HPC platforms via a web-based visual analysis application.</a:t>
            </a:r>
            <a:endParaRPr lang="en-US" sz="1600" b="0" dirty="0">
              <a:solidFill>
                <a:schemeClr val="tx2"/>
              </a:solidFill>
            </a:endParaRPr>
          </a:p>
        </p:txBody>
      </p:sp>
      <p:pic>
        <p:nvPicPr>
          <p:cNvPr id="12" name="Picture 11" descr="ipa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200400"/>
            <a:ext cx="267558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07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>
          <a:xfrm>
            <a:off x="0" y="25400"/>
            <a:ext cx="9144000" cy="762000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Web-based Visual Analytics for Extreme Scale Climate Science</a:t>
            </a:r>
            <a:endParaRPr lang="en-US" sz="1600" dirty="0" smtClean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14341" name="TextBox 14"/>
          <p:cNvSpPr txBox="1">
            <a:spLocks noChangeArrowheads="1"/>
          </p:cNvSpPr>
          <p:nvPr/>
        </p:nvSpPr>
        <p:spPr bwMode="auto">
          <a:xfrm>
            <a:off x="304800" y="838200"/>
            <a:ext cx="1130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 smtClean="0">
                <a:solidFill>
                  <a:srgbClr val="DA5500"/>
                </a:solidFill>
              </a:rPr>
              <a:t>Summary </a:t>
            </a:r>
            <a:endParaRPr lang="en-US" i="1" dirty="0">
              <a:solidFill>
                <a:srgbClr val="DA55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1900" y="3568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ccsi-dev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361822"/>
            <a:ext cx="1571303" cy="4834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5410200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C.A. Steed, K.J. Evans, J.F. Harney, B.C. Jewell, G. Shipman, B.E. Smith, P.E. Thornton, and D.N Williams. “Web-based Visual Analytics for Extreme Scale Climate Science”, In </a:t>
            </a:r>
            <a:r>
              <a:rPr lang="en-US" sz="1400" i="1" dirty="0"/>
              <a:t>Proceedings IEEE International Conference on Big Data,</a:t>
            </a:r>
            <a:r>
              <a:rPr lang="en-US" sz="1400" dirty="0"/>
              <a:t> Oct. 2014.</a:t>
            </a:r>
            <a:r>
              <a:rPr lang="en-US" sz="1400" i="1" dirty="0"/>
              <a:t> </a:t>
            </a:r>
            <a:r>
              <a:rPr lang="en-US" sz="1400" i="1" dirty="0" smtClean="0"/>
              <a:t>p383-392.</a:t>
            </a:r>
            <a:endParaRPr lang="en-US" sz="1400" dirty="0"/>
          </a:p>
        </p:txBody>
      </p:sp>
      <p:pic>
        <p:nvPicPr>
          <p:cNvPr id="5" name="Picture 4" descr="ACME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324600"/>
            <a:ext cx="958502" cy="447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12192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paper, we introduce a Web-based visual analytics framework for democratizing advanced visualization and analysis capabilities pertinent to large-scale earth system simulations. We address significant limitations of present climate data analysis tools such as tightly coupled dependencies, </a:t>
            </a:r>
            <a:r>
              <a:rPr lang="en-US" dirty="0" smtClean="0"/>
              <a:t>inefficient </a:t>
            </a:r>
            <a:r>
              <a:rPr lang="en-US" dirty="0"/>
              <a:t>data movements, complex user interfaces, and static </a:t>
            </a:r>
            <a:r>
              <a:rPr lang="en-US" dirty="0" smtClean="0"/>
              <a:t>visualizations</a:t>
            </a:r>
            <a:r>
              <a:rPr lang="en-US" dirty="0"/>
              <a:t>. Our Web-based visual analytics framework removes critical barriers to the widespread accessibility and adoption of advanced scientific techniques. Using distributed connections to back-end diagnostics, we minimize data movements and leverage HPC platforms. We also mitigate system dependency issues by employing a </a:t>
            </a:r>
            <a:r>
              <a:rPr lang="en-US" dirty="0" err="1"/>
              <a:t>RESTful</a:t>
            </a:r>
            <a:r>
              <a:rPr lang="en-US" dirty="0"/>
              <a:t> interface. Our framework embraces the visual analytics paradigm via new visual navigation techniques for hierarchical parameter spaces, multi-scale representations, and interactive </a:t>
            </a:r>
            <a:r>
              <a:rPr lang="en-US" dirty="0" err="1"/>
              <a:t>spatio</a:t>
            </a:r>
            <a:r>
              <a:rPr lang="en-US" dirty="0"/>
              <a:t>-temporal data mining methods that </a:t>
            </a:r>
            <a:r>
              <a:rPr lang="en-US"/>
              <a:t>retain </a:t>
            </a:r>
            <a:r>
              <a:rPr lang="en-US" smtClean="0"/>
              <a:t>details</a:t>
            </a:r>
            <a:r>
              <a:rPr lang="en-US" dirty="0"/>
              <a:t>. Although generalizable to other science domains, the current work focuses on improving exploratory analysis of large-scale Community Land Model (CLM) and Community Atmosphere Model (CAM) simulations.</a:t>
            </a:r>
          </a:p>
        </p:txBody>
      </p:sp>
      <p:pic>
        <p:nvPicPr>
          <p:cNvPr id="9" name="Picture 8" descr="LLNL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324600"/>
            <a:ext cx="5201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41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5696</TotalTime>
  <Words>535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1_Office Theme</vt:lpstr>
      <vt:lpstr>Custom Design</vt:lpstr>
      <vt:lpstr>Web-based Visual Analytics for Extreme Scale Climate Science</vt:lpstr>
      <vt:lpstr>Web-based Visual Analytics for Extreme Scale Climate Science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Budget Template</dc:title>
  <dc:creator>helpdesk</dc:creator>
  <cp:lastModifiedBy>Evans, Katherine J.</cp:lastModifiedBy>
  <cp:revision>530</cp:revision>
  <cp:lastPrinted>2013-07-17T20:47:32Z</cp:lastPrinted>
  <dcterms:created xsi:type="dcterms:W3CDTF">2011-04-04T14:41:56Z</dcterms:created>
  <dcterms:modified xsi:type="dcterms:W3CDTF">2015-05-11T17:35:40Z</dcterms:modified>
</cp:coreProperties>
</file>