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96" y="-16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3/16/16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639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91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3/16/16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3/16/16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3/16/16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doi.org/10.1038/nclimate2946" TargetMode="External"/><Relationship Id="rId5" Type="http://schemas.openxmlformats.org/officeDocument/2006/relationships/image" Target="../media/image2.jpg"/><Relationship Id="rId6" Type="http://schemas.openxmlformats.org/officeDocument/2006/relationships/image" Target="../media/image3.jp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76200" y="304800"/>
            <a:ext cx="3962400" cy="63863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u="sng" dirty="0" smtClean="0"/>
              <a:t>Objective</a:t>
            </a:r>
          </a:p>
          <a:p>
            <a:pPr marL="115888" indent="-115888">
              <a:buFont typeface="Arial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The global climate observing system (GCOS) is highly dependent on the global ocean observing system (GOOS)</a:t>
            </a:r>
          </a:p>
          <a:p>
            <a:pPr marL="115888" indent="-115888">
              <a:buFont typeface="Arial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M</a:t>
            </a:r>
            <a:r>
              <a:rPr lang="en-US" sz="1400" dirty="0" smtClean="0">
                <a:solidFill>
                  <a:srgbClr val="000000"/>
                </a:solidFill>
              </a:rPr>
              <a:t>ore than 90% of the Earth’s additional heat due to climate change is stored in the ocean</a:t>
            </a:r>
          </a:p>
          <a:p>
            <a:pPr marL="115888" indent="-115888">
              <a:buFont typeface="Arial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Ocean salinity provides a key insight into ongoing water cycle variability and change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  <a:endParaRPr lang="en-US" sz="800" dirty="0" smtClean="0">
              <a:solidFill>
                <a:srgbClr val="000000"/>
              </a:solidFill>
            </a:endParaRPr>
          </a:p>
          <a:p>
            <a:r>
              <a:rPr lang="en-US" sz="1500" u="sng" dirty="0" smtClean="0"/>
              <a:t>Research</a:t>
            </a:r>
          </a:p>
          <a:p>
            <a:pPr marL="115888" indent="-115888">
              <a:buFont typeface="Arial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Recent ocean research at PCMDI has leveraged heavily off the automated float (Argo) and ship-based (GO-SHIP) observational networks</a:t>
            </a:r>
          </a:p>
          <a:p>
            <a:pPr marL="115888" indent="-115888">
              <a:buFont typeface="Arial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These measurements have been used to generate change estimates over the observed records and are used to evaluate and investigate the CO</a:t>
            </a:r>
            <a:r>
              <a:rPr lang="en-US" sz="1400" baseline="-25000" dirty="0" smtClean="0">
                <a:solidFill>
                  <a:srgbClr val="000000"/>
                </a:solidFill>
              </a:rPr>
              <a:t>2</a:t>
            </a:r>
            <a:r>
              <a:rPr lang="en-US" sz="1400" dirty="0" smtClean="0">
                <a:solidFill>
                  <a:srgbClr val="000000"/>
                </a:solidFill>
              </a:rPr>
              <a:t> forced response in climate model simulations</a:t>
            </a:r>
          </a:p>
          <a:p>
            <a:pPr marL="115888" indent="-115888">
              <a:buFont typeface="Arial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As ongoing work is dependent on these observing networks, how are they placed to continue into the near- and far-term future</a:t>
            </a:r>
          </a:p>
          <a:p>
            <a:pPr marL="115888" indent="-115888">
              <a:buFont typeface="Arial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Evaluate the current status of these observing networks into the coming decade</a:t>
            </a:r>
            <a:endParaRPr lang="en-US" sz="1400" dirty="0" smtClean="0">
              <a:solidFill>
                <a:srgbClr val="000000"/>
              </a:solidFill>
            </a:endParaRPr>
          </a:p>
          <a:p>
            <a:r>
              <a:rPr lang="en-US" sz="1500" u="sng" dirty="0"/>
              <a:t>Impact</a:t>
            </a:r>
          </a:p>
          <a:p>
            <a:pPr marL="115888" indent="-115888">
              <a:buFont typeface="Arial"/>
              <a:buChar char="•"/>
            </a:pPr>
            <a:r>
              <a:rPr lang="en-US" sz="1400" smtClean="0">
                <a:solidFill>
                  <a:srgbClr val="000000"/>
                </a:solidFill>
              </a:rPr>
              <a:t>The </a:t>
            </a:r>
            <a:r>
              <a:rPr lang="en-US" sz="1400" smtClean="0">
                <a:solidFill>
                  <a:srgbClr val="000000"/>
                </a:solidFill>
              </a:rPr>
              <a:t>assessment shows </a:t>
            </a:r>
            <a:r>
              <a:rPr lang="en-US" sz="1400" dirty="0" smtClean="0">
                <a:solidFill>
                  <a:srgbClr val="000000"/>
                </a:solidFill>
              </a:rPr>
              <a:t>that significant cracks are appearing in the Argo array from 2017 onward</a:t>
            </a:r>
          </a:p>
          <a:p>
            <a:pPr marL="115888" indent="-115888">
              <a:buFont typeface="Arial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This is due to an observing program that has fully optimized the array to the limits of current technology and funding limitations</a:t>
            </a:r>
          </a:p>
          <a:p>
            <a:pPr marL="115888" indent="-115888">
              <a:buFont typeface="Arial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Renewed funding and community attention is urgently needed to maintain the existing array</a:t>
            </a:r>
            <a:endParaRPr lang="en-US" sz="1400" dirty="0">
              <a:solidFill>
                <a:srgbClr val="000000"/>
              </a:solidFill>
            </a:endParaRPr>
          </a:p>
        </p:txBody>
      </p:sp>
      <p:pic>
        <p:nvPicPr>
          <p:cNvPr id="15" name="Picture 14" descr="111107_RenataMcCoy_banner_pcmdi-0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63"/>
          <a:stretch/>
        </p:blipFill>
        <p:spPr>
          <a:xfrm>
            <a:off x="7239000" y="0"/>
            <a:ext cx="1905000" cy="570608"/>
          </a:xfrm>
          <a:prstGeom prst="rect">
            <a:avLst/>
          </a:prstGeom>
        </p:spPr>
      </p:pic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1" y="0"/>
            <a:ext cx="7543801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100" b="1" dirty="0" smtClean="0"/>
              <a:t>Keeping the lights on for global ocean salinity observation</a:t>
            </a:r>
            <a:endParaRPr lang="en-US" sz="21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306824" y="6035040"/>
            <a:ext cx="4800600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GB" sz="1000" b="1" dirty="0" smtClean="0"/>
              <a:t>Reference: </a:t>
            </a:r>
            <a:r>
              <a:rPr lang="en-US" sz="1000" b="1" dirty="0" smtClean="0"/>
              <a:t>P. J. Durack</a:t>
            </a:r>
            <a:r>
              <a:rPr lang="en-US" sz="1000" dirty="0" smtClean="0"/>
              <a:t>, T. Lee, N. T. </a:t>
            </a:r>
            <a:r>
              <a:rPr lang="en-US" sz="1000" dirty="0" err="1" smtClean="0"/>
              <a:t>Vinogradova</a:t>
            </a:r>
            <a:r>
              <a:rPr lang="en-US" sz="1000" dirty="0" smtClean="0"/>
              <a:t> and D. Stammer (2016): Keeping the lights on for global ocean salinity observation. </a:t>
            </a:r>
            <a:r>
              <a:rPr lang="en-US" sz="1000" i="1" dirty="0"/>
              <a:t>N</a:t>
            </a:r>
            <a:r>
              <a:rPr lang="en-US" sz="1000" i="1" dirty="0" smtClean="0"/>
              <a:t>ature Climate Change</a:t>
            </a:r>
            <a:r>
              <a:rPr lang="en-US" sz="1000" dirty="0" smtClean="0"/>
              <a:t>, </a:t>
            </a:r>
            <a:r>
              <a:rPr lang="en-US" sz="1000" b="1" dirty="0" smtClean="0"/>
              <a:t>6</a:t>
            </a:r>
            <a:r>
              <a:rPr lang="en-US" sz="1000" dirty="0" smtClean="0"/>
              <a:t> (3), </a:t>
            </a:r>
            <a:r>
              <a:rPr lang="en-US" sz="1000" dirty="0" err="1" smtClean="0"/>
              <a:t>pp</a:t>
            </a:r>
            <a:r>
              <a:rPr lang="en-US" sz="1000" dirty="0" smtClean="0"/>
              <a:t> 228-231. doi: </a:t>
            </a:r>
            <a:r>
              <a:rPr lang="en-US" sz="1000" dirty="0" smtClean="0">
                <a:hlinkClick r:id="rId4"/>
              </a:rPr>
              <a:t>10.1038/nclimate2946</a:t>
            </a:r>
            <a:endParaRPr lang="en-US" sz="1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-18815" y="266229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962400" y="609600"/>
            <a:ext cx="20574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 smtClean="0"/>
              <a:t>How does ocean salinity relate to the global water cycle</a:t>
            </a:r>
            <a:r>
              <a:rPr lang="en-US" sz="1300" b="1" dirty="0" smtClean="0"/>
              <a:t>? </a:t>
            </a:r>
            <a:r>
              <a:rPr lang="en-US" sz="1300" dirty="0" smtClean="0"/>
              <a:t>Near-surface and subsurface ocean salinity provides a marker of freshwater changes in the ocean. As ~80% of Earth’s freshwater fluxes occur at the atmosphere-ocean interface, salinity provides a way to monitor ongoing changes in the oceanic water cycle </a:t>
            </a:r>
            <a:endParaRPr lang="en-US" sz="1300" dirty="0"/>
          </a:p>
        </p:txBody>
      </p:sp>
      <p:sp>
        <p:nvSpPr>
          <p:cNvPr id="28" name="TextBox 27"/>
          <p:cNvSpPr txBox="1"/>
          <p:nvPr/>
        </p:nvSpPr>
        <p:spPr>
          <a:xfrm>
            <a:off x="3962400" y="3276600"/>
            <a:ext cx="12954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 smtClean="0"/>
              <a:t>How do future forecasts for Argo coverage look? </a:t>
            </a:r>
            <a:r>
              <a:rPr lang="en-US" sz="1300" dirty="0" smtClean="0">
                <a:solidFill>
                  <a:srgbClr val="000000"/>
                </a:solidFill>
              </a:rPr>
              <a:t>Significant cracks are appearing in the array when forecasting out beyond 2017 – more attention is required to maintain the existing array</a:t>
            </a:r>
            <a:endParaRPr lang="en-US" sz="1300" dirty="0" smtClean="0">
              <a:solidFill>
                <a:srgbClr val="000000"/>
              </a:solidFill>
            </a:endParaRPr>
          </a:p>
        </p:txBody>
      </p:sp>
      <p:pic>
        <p:nvPicPr>
          <p:cNvPr id="6" name="Picture 5" descr="160315_nclimate2946-f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029" y="835025"/>
            <a:ext cx="3217771" cy="2289175"/>
          </a:xfrm>
          <a:prstGeom prst="rect">
            <a:avLst/>
          </a:prstGeom>
        </p:spPr>
      </p:pic>
      <p:pic>
        <p:nvPicPr>
          <p:cNvPr id="7" name="Picture 6" descr="160315_nclimate2946-f2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573" y="3505200"/>
            <a:ext cx="3906227" cy="2308225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347</Words>
  <Application>Microsoft Macintosh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2013-03-21T23:09:08Z</dcterms:created>
  <dcterms:modified xsi:type="dcterms:W3CDTF">2016-03-17T00:23:31Z</dcterms:modified>
</cp:coreProperties>
</file>