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-104" y="-1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3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6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doi.org/10.1016/j.ocemod.2014.03.004" TargetMode="External"/><Relationship Id="rId5" Type="http://schemas.openxmlformats.org/officeDocument/2006/relationships/image" Target="../media/image2.tiff"/><Relationship Id="rId6" Type="http://schemas.openxmlformats.org/officeDocument/2006/relationships/image" Target="../media/image3.tif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11107_RenataMcCoy_banner_pcmdi-0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"/>
          <a:stretch/>
        </p:blipFill>
        <p:spPr>
          <a:xfrm>
            <a:off x="7108825" y="0"/>
            <a:ext cx="2035175" cy="609600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599" y="-76200"/>
            <a:ext cx="75438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/>
              <a:t>Ocean Sea-Ice Model </a:t>
            </a:r>
            <a:r>
              <a:rPr lang="en-US" sz="2400" b="1" dirty="0" err="1" smtClean="0"/>
              <a:t>Intercomparison</a:t>
            </a:r>
            <a:r>
              <a:rPr lang="en-US" sz="2400" b="1" dirty="0" smtClean="0"/>
              <a:t>:</a:t>
            </a:r>
          </a:p>
          <a:p>
            <a:pPr>
              <a:defRPr/>
            </a:pPr>
            <a:r>
              <a:rPr lang="en-US" sz="2400" b="1" dirty="0" smtClean="0"/>
              <a:t>Replication of observed sea-level change 1993-2007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625495"/>
            <a:ext cx="46482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 smtClean="0"/>
              <a:t>Objective</a:t>
            </a:r>
          </a:p>
          <a:p>
            <a:pPr marL="115888" indent="-115888">
              <a:buFont typeface="Arial"/>
              <a:buChar char="•"/>
            </a:pPr>
            <a:r>
              <a:rPr lang="en-US" sz="1500" dirty="0"/>
              <a:t>Assess </a:t>
            </a:r>
            <a:r>
              <a:rPr lang="en-US" sz="1500" dirty="0" smtClean="0"/>
              <a:t>decadal patterns of sea-level change and compare these to the CORE-II </a:t>
            </a:r>
            <a:r>
              <a:rPr lang="en-US" sz="1500" dirty="0"/>
              <a:t>model </a:t>
            </a:r>
            <a:r>
              <a:rPr lang="en-US" sz="1500" dirty="0" smtClean="0"/>
              <a:t>suite</a:t>
            </a:r>
            <a:endParaRPr lang="en-US" sz="800" dirty="0" smtClean="0"/>
          </a:p>
          <a:p>
            <a:r>
              <a:rPr lang="en-US" sz="1500" u="sng" dirty="0" smtClean="0"/>
              <a:t>Research</a:t>
            </a:r>
          </a:p>
          <a:p>
            <a:pPr marL="115888" indent="-115888">
              <a:spcBef>
                <a:spcPts val="600"/>
              </a:spcBef>
              <a:buFont typeface="Arial"/>
              <a:buChar char="•"/>
            </a:pPr>
            <a:r>
              <a:rPr lang="en-US" sz="1500" dirty="0" smtClean="0"/>
              <a:t>Force a suite of 13 global ocean sea-ice models using the CORE-II protocol (prescribed atmospheric state along with boundary fluxes) for 5 cycles of 60-years duration (300 simulated years)</a:t>
            </a:r>
          </a:p>
          <a:p>
            <a:pPr marL="115888" indent="-115888">
              <a:spcBef>
                <a:spcPts val="600"/>
              </a:spcBef>
              <a:buFont typeface="Arial"/>
              <a:buChar char="•"/>
            </a:pPr>
            <a:r>
              <a:rPr lang="en-US" sz="1500" dirty="0" smtClean="0"/>
              <a:t>Using the last 15-years (1993-2007) contrast sea-level patterns with available observed estimates </a:t>
            </a:r>
          </a:p>
          <a:p>
            <a:pPr marL="115888" indent="-115888">
              <a:spcBef>
                <a:spcPts val="600"/>
              </a:spcBef>
              <a:buFont typeface="Arial"/>
              <a:buChar char="•"/>
            </a:pPr>
            <a:r>
              <a:rPr lang="en-US" sz="1500" dirty="0" smtClean="0"/>
              <a:t>Determine if sea level changes over 1993-2007 can discriminated from variability arising from natural (unforced) causes</a:t>
            </a:r>
            <a:endParaRPr lang="en-US" sz="400" dirty="0" smtClean="0"/>
          </a:p>
          <a:p>
            <a:r>
              <a:rPr lang="en-US" sz="1500" u="sng" dirty="0" smtClean="0"/>
              <a:t>Impact</a:t>
            </a:r>
          </a:p>
          <a:p>
            <a:pPr marL="115888" indent="-115888">
              <a:buFont typeface="Arial"/>
              <a:buChar char="•"/>
            </a:pPr>
            <a:r>
              <a:rPr lang="en-US" sz="1500" dirty="0" smtClean="0"/>
              <a:t>The new analysis provides strong evidence that observed ocean changes for 1993-2007 can be reproduced in ocean sea-ice models that are forced with realistic surface and boundary fluxes, however highlights uncertainties in observed estimates due to poor data coverage and unforced variability</a:t>
            </a:r>
          </a:p>
          <a:p>
            <a:pPr marL="115888" indent="-115888">
              <a:buFont typeface="Arial"/>
              <a:buChar char="•"/>
            </a:pPr>
            <a:r>
              <a:rPr lang="en-US" sz="1500" dirty="0" smtClean="0"/>
              <a:t>The CORE-II protocol is now sufficiently mature to facilitate systematic multi-model </a:t>
            </a:r>
            <a:r>
              <a:rPr lang="en-US" sz="1500" dirty="0" err="1" smtClean="0"/>
              <a:t>intercomparisons</a:t>
            </a:r>
            <a:endParaRPr lang="en-US" sz="15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6019800"/>
            <a:ext cx="48768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dirty="0" err="1" smtClean="0"/>
              <a:t>Griffies</a:t>
            </a:r>
            <a:r>
              <a:rPr lang="en-US" sz="1000" dirty="0" smtClean="0"/>
              <a:t>, S</a:t>
            </a:r>
            <a:r>
              <a:rPr lang="en-US" sz="1000" dirty="0" smtClean="0"/>
              <a:t>. M</a:t>
            </a:r>
            <a:r>
              <a:rPr lang="en-US" sz="1000" dirty="0" smtClean="0"/>
              <a:t>., J. Yin, </a:t>
            </a:r>
            <a:r>
              <a:rPr lang="en-US" sz="1000" b="1" smtClean="0"/>
              <a:t>P</a:t>
            </a:r>
            <a:r>
              <a:rPr lang="en-US" sz="1000" b="1" smtClean="0"/>
              <a:t>. J</a:t>
            </a:r>
            <a:r>
              <a:rPr lang="en-US" sz="1000" b="1" dirty="0" smtClean="0"/>
              <a:t>. Durack</a:t>
            </a:r>
            <a:r>
              <a:rPr lang="en-US" sz="1000" dirty="0"/>
              <a:t> </a:t>
            </a:r>
            <a:r>
              <a:rPr lang="en-US" sz="1000" dirty="0" smtClean="0"/>
              <a:t>and co-authors (2014): An assessment of global and regional sea level for years 1993-2007 in a suite of CORE-II simulations. </a:t>
            </a:r>
            <a:r>
              <a:rPr lang="en-US" sz="1000" i="1" dirty="0" smtClean="0"/>
              <a:t>Ocean </a:t>
            </a:r>
            <a:r>
              <a:rPr lang="en-US" sz="1000" i="1" dirty="0" err="1" smtClean="0"/>
              <a:t>Modelling</a:t>
            </a:r>
            <a:r>
              <a:rPr lang="en-US" sz="1000" dirty="0" smtClean="0"/>
              <a:t>, 78, </a:t>
            </a:r>
            <a:r>
              <a:rPr lang="en-US" sz="1000" dirty="0" err="1" smtClean="0"/>
              <a:t>pp</a:t>
            </a:r>
            <a:r>
              <a:rPr lang="en-US" sz="1000" dirty="0" smtClean="0"/>
              <a:t> 35-89, </a:t>
            </a:r>
            <a:r>
              <a:rPr lang="en-US" sz="1000" dirty="0" err="1" smtClean="0"/>
              <a:t>doi</a:t>
            </a:r>
            <a:r>
              <a:rPr lang="en-US" sz="1000" dirty="0" smtClean="0"/>
              <a:t>: </a:t>
            </a:r>
            <a:r>
              <a:rPr lang="pl-PL" sz="1000" dirty="0" smtClean="0">
                <a:hlinkClick r:id="rId4"/>
              </a:rPr>
              <a:t>10.1016/j.ocemod.2014.03.004</a:t>
            </a:r>
            <a:endParaRPr lang="en-US" sz="1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914400"/>
            <a:ext cx="16922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Thermosteric expansion and halosteric contraction co-</a:t>
            </a:r>
            <a:r>
              <a:rPr lang="en-US" sz="1600" b="1" dirty="0" err="1" smtClean="0"/>
              <a:t>efficients</a:t>
            </a:r>
            <a:r>
              <a:rPr lang="en-US" sz="1600" b="1" dirty="0" smtClean="0"/>
              <a:t> that control regional steric sea-level evolution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18815" y="26622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Griffiesetal14OceanMod_Fig1_crop.t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724814"/>
            <a:ext cx="2643226" cy="3161386"/>
          </a:xfrm>
          <a:prstGeom prst="rect">
            <a:avLst/>
          </a:prstGeom>
        </p:spPr>
      </p:pic>
      <p:pic>
        <p:nvPicPr>
          <p:cNvPr id="7" name="Picture 6" descr="Griffiesetal14OceanMod_Fig34_crop.t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838" y="3991051"/>
            <a:ext cx="4036162" cy="2562149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267201" y="3200400"/>
            <a:ext cx="21335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Multi-Model Mean and observations share similarities suggesting some skill in identifying forced changes on decadal timescales</a:t>
            </a:r>
            <a:endParaRPr lang="en-US" sz="1600" b="1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2013-03-21T23:09:08Z</dcterms:created>
  <dcterms:modified xsi:type="dcterms:W3CDTF">2014-11-17T18:55:06Z</dcterms:modified>
</cp:coreProperties>
</file>