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93" d="100"/>
          <a:sy n="193" d="100"/>
        </p:scale>
        <p:origin x="-10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3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  <a:endParaRPr lang="en-US" sz="1200" b="1" dirty="0">
              <a:solidFill>
                <a:schemeClr val="bg1"/>
              </a:solidFill>
              <a:ea typeface="Rod"/>
              <a:cs typeface="Rod"/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tif"/><Relationship Id="rId5" Type="http://schemas.openxmlformats.org/officeDocument/2006/relationships/image" Target="../media/image3.tif"/><Relationship Id="rId6" Type="http://schemas.openxmlformats.org/officeDocument/2006/relationships/image" Target="../media/image4.png"/><Relationship Id="rId7" Type="http://schemas.openxmlformats.org/officeDocument/2006/relationships/hyperlink" Target="http://doi.org/10.1038/nclimate2389" TargetMode="External"/><Relationship Id="rId8" Type="http://schemas.openxmlformats.org/officeDocument/2006/relationships/image" Target="../media/image5.t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1022_KarenMoore_nclimate_cover_NOV1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56"/>
          <a:stretch/>
        </p:blipFill>
        <p:spPr>
          <a:xfrm>
            <a:off x="76200" y="533400"/>
            <a:ext cx="2062480" cy="1085279"/>
          </a:xfrm>
          <a:prstGeom prst="rect">
            <a:avLst/>
          </a:prstGeom>
        </p:spPr>
      </p:pic>
      <p:pic>
        <p:nvPicPr>
          <p:cNvPr id="9" name="Picture 8" descr="141005_Duracketal14NATClimChg-1_Headboard.t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" b="43971"/>
          <a:stretch/>
        </p:blipFill>
        <p:spPr>
          <a:xfrm>
            <a:off x="2133600" y="533400"/>
            <a:ext cx="2695651" cy="920779"/>
          </a:xfrm>
          <a:prstGeom prst="rect">
            <a:avLst/>
          </a:prstGeom>
        </p:spPr>
      </p:pic>
      <p:pic>
        <p:nvPicPr>
          <p:cNvPr id="2" name="Picture 1" descr="140827_Fig3.t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31572"/>
          <a:stretch/>
        </p:blipFill>
        <p:spPr>
          <a:xfrm>
            <a:off x="4702153" y="570609"/>
            <a:ext cx="2994047" cy="2020192"/>
          </a:xfrm>
          <a:prstGeom prst="rect">
            <a:avLst/>
          </a:prstGeom>
        </p:spPr>
      </p:pic>
      <p:pic>
        <p:nvPicPr>
          <p:cNvPr id="15" name="Picture 14" descr="111107_RenataMcCoy_banner_pcmdi-0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"/>
          <a:stretch/>
        </p:blipFill>
        <p:spPr>
          <a:xfrm>
            <a:off x="7239000" y="0"/>
            <a:ext cx="1905000" cy="570608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133290"/>
            <a:ext cx="75438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/>
              <a:t>Quantifying underestimates of long-term upper-ocean warming</a:t>
            </a:r>
            <a:endParaRPr lang="en-US" sz="2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1550344"/>
            <a:ext cx="4191000" cy="515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 smtClean="0"/>
              <a:t>Objective</a:t>
            </a:r>
          </a:p>
          <a:p>
            <a:pPr marL="115888" indent="-115888">
              <a:buFont typeface="Arial"/>
              <a:buChar char="•"/>
            </a:pPr>
            <a:r>
              <a:rPr lang="en-US" sz="1400" dirty="0" smtClean="0"/>
              <a:t>Using a diversity of measurement systems and model tools, evaluate the hemispheric partitioning of OHC changes since 1970</a:t>
            </a:r>
            <a:endParaRPr lang="en-US" sz="1400" dirty="0"/>
          </a:p>
          <a:p>
            <a:pPr marL="115888" indent="-115888">
              <a:buFont typeface="Arial"/>
              <a:buChar char="•"/>
            </a:pPr>
            <a:endParaRPr lang="en-US" sz="800" dirty="0" smtClean="0"/>
          </a:p>
          <a:p>
            <a:r>
              <a:rPr lang="en-US" sz="1500" u="sng" dirty="0" smtClean="0"/>
              <a:t>Research</a:t>
            </a:r>
          </a:p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1400" dirty="0" smtClean="0"/>
              <a:t>Previous research suggests poor SH </a:t>
            </a:r>
            <a:r>
              <a:rPr lang="en-US" sz="1400" i="1" dirty="0" smtClean="0"/>
              <a:t>in-situ </a:t>
            </a:r>
            <a:r>
              <a:rPr lang="en-US" sz="1400" dirty="0" smtClean="0"/>
              <a:t>temperature sampling results in OHC estimates that are likely biased low. The implications </a:t>
            </a:r>
            <a:r>
              <a:rPr lang="en-US" sz="1400" dirty="0" smtClean="0"/>
              <a:t>for </a:t>
            </a:r>
            <a:r>
              <a:rPr lang="en-US" sz="1400" b="1" dirty="0" smtClean="0"/>
              <a:t>global</a:t>
            </a:r>
            <a:r>
              <a:rPr lang="en-US" sz="1400" dirty="0" smtClean="0"/>
              <a:t> OHC change estimates has not been investigated </a:t>
            </a:r>
          </a:p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1400" dirty="0" smtClean="0"/>
              <a:t>Using recent (1993-2012) SSH satellite measurements, assess how </a:t>
            </a:r>
            <a:r>
              <a:rPr lang="en-US" sz="1400" dirty="0" smtClean="0"/>
              <a:t>models </a:t>
            </a:r>
            <a:r>
              <a:rPr lang="en-US" sz="1400" dirty="0" smtClean="0"/>
              <a:t>reproduce </a:t>
            </a:r>
            <a:r>
              <a:rPr lang="en-US" sz="1400" dirty="0" smtClean="0"/>
              <a:t>observed </a:t>
            </a:r>
            <a:r>
              <a:rPr lang="en-US" sz="1400" dirty="0" smtClean="0"/>
              <a:t>hemispheric </a:t>
            </a:r>
            <a:r>
              <a:rPr lang="en-US" sz="1400" dirty="0" smtClean="0"/>
              <a:t>sea</a:t>
            </a:r>
            <a:r>
              <a:rPr lang="en-US" sz="1400" dirty="0"/>
              <a:t>-</a:t>
            </a:r>
            <a:r>
              <a:rPr lang="en-US" sz="1400" dirty="0" smtClean="0"/>
              <a:t>level change partitioning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1400" dirty="0" smtClean="0"/>
              <a:t>Contrast </a:t>
            </a:r>
            <a:r>
              <a:rPr lang="en-US" sz="1400" dirty="0" smtClean="0"/>
              <a:t>observed </a:t>
            </a:r>
            <a:r>
              <a:rPr lang="en-US" sz="1400" dirty="0" smtClean="0"/>
              <a:t>(satellite and </a:t>
            </a:r>
            <a:r>
              <a:rPr lang="en-US" sz="1400" i="1" dirty="0" smtClean="0"/>
              <a:t>in-situ</a:t>
            </a:r>
            <a:r>
              <a:rPr lang="en-US" sz="1400" dirty="0" smtClean="0"/>
              <a:t>) </a:t>
            </a:r>
            <a:r>
              <a:rPr lang="en-US" sz="1400" dirty="0" smtClean="0"/>
              <a:t>and modeled ocean change estimates </a:t>
            </a:r>
            <a:r>
              <a:rPr lang="en-US" sz="1400" dirty="0" smtClean="0"/>
              <a:t>to test for consistency</a:t>
            </a:r>
          </a:p>
          <a:p>
            <a:pPr>
              <a:spcBef>
                <a:spcPts val="600"/>
              </a:spcBef>
            </a:pPr>
            <a:endParaRPr lang="en-US" sz="400" dirty="0" smtClean="0"/>
          </a:p>
          <a:p>
            <a:r>
              <a:rPr lang="en-US" sz="1500" u="sng" dirty="0" smtClean="0"/>
              <a:t>Impact</a:t>
            </a:r>
          </a:p>
          <a:p>
            <a:pPr marL="115888" indent="-115888">
              <a:buFont typeface="Arial"/>
              <a:buChar char="•"/>
            </a:pPr>
            <a:r>
              <a:rPr lang="en-US" sz="1400" dirty="0" smtClean="0"/>
              <a:t>This analysis provides evidence that global ocean warming has been substantially underestimated. With over 90% of the global warming attributed excess heat residing in the ocean, these results have important implications for energy budget, sea level, and climate sensitivity assessments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6075402"/>
            <a:ext cx="48006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000" b="1" dirty="0" smtClean="0"/>
              <a:t>Reference: </a:t>
            </a:r>
            <a:r>
              <a:rPr lang="en-US" sz="1000" b="1" dirty="0" smtClean="0"/>
              <a:t>P. J. Durack, P. J. Gleckler, </a:t>
            </a:r>
            <a:r>
              <a:rPr lang="en-US" sz="1000" dirty="0" smtClean="0"/>
              <a:t>F. W. </a:t>
            </a:r>
            <a:r>
              <a:rPr lang="en-US" sz="1000" dirty="0" err="1" smtClean="0"/>
              <a:t>Landerer</a:t>
            </a:r>
            <a:r>
              <a:rPr lang="en-US" sz="1000" dirty="0" smtClean="0"/>
              <a:t> and </a:t>
            </a:r>
            <a:r>
              <a:rPr lang="en-US" sz="1000" b="1" dirty="0" smtClean="0"/>
              <a:t>K. E. Taylor</a:t>
            </a:r>
            <a:r>
              <a:rPr lang="en-US" sz="1000" dirty="0" smtClean="0"/>
              <a:t> (2014): Quantifying underestimates of long-term upper-ocean warming. </a:t>
            </a:r>
            <a:r>
              <a:rPr lang="en-US" sz="1000" i="1" dirty="0" smtClean="0"/>
              <a:t>Nature Climate Change</a:t>
            </a:r>
            <a:r>
              <a:rPr lang="en-US" sz="1000" dirty="0" smtClean="0"/>
              <a:t>, </a:t>
            </a:r>
            <a:r>
              <a:rPr lang="en-US" sz="1000" b="1" dirty="0" smtClean="0"/>
              <a:t>4</a:t>
            </a:r>
            <a:r>
              <a:rPr lang="en-US" sz="1000" dirty="0" smtClean="0"/>
              <a:t> (11), in press, doi: </a:t>
            </a:r>
            <a:r>
              <a:rPr lang="en-US" sz="1000" dirty="0" smtClean="0">
                <a:hlinkClick r:id="rId7"/>
              </a:rPr>
              <a:t>10.1038/nclimate2389</a:t>
            </a:r>
            <a:endParaRPr lang="en-US" sz="1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2514600"/>
            <a:ext cx="4648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How is the heating of the global ocean partitioned between the NH and SH? </a:t>
            </a:r>
            <a:r>
              <a:rPr lang="en-US" sz="1300" dirty="0" smtClean="0"/>
              <a:t>Satellite measurements combined with model results yield inconsistencies with </a:t>
            </a:r>
            <a:r>
              <a:rPr lang="en-US" sz="1300" i="1" dirty="0" smtClean="0"/>
              <a:t>in-situ</a:t>
            </a:r>
            <a:r>
              <a:rPr lang="en-US" sz="1300" dirty="0" smtClean="0"/>
              <a:t> based NH and SH OHC change estimates. The inconsistency disappears during the better sampled modern period (2004-) when ARGO measurements became available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-18815" y="2662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05600" y="4019252"/>
            <a:ext cx="228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Highly uncertain </a:t>
            </a:r>
            <a:r>
              <a:rPr lang="en-US" sz="1300" i="1" dirty="0" smtClean="0"/>
              <a:t>in-situ </a:t>
            </a:r>
            <a:r>
              <a:rPr lang="en-US" sz="1300" dirty="0" smtClean="0"/>
              <a:t>based estimates of SH OHC changes are adjusted to yield a hemispheric partitioning that is consistent with </a:t>
            </a:r>
            <a:r>
              <a:rPr lang="en-US" sz="1300" smtClean="0"/>
              <a:t>satellite observations and </a:t>
            </a:r>
            <a:r>
              <a:rPr lang="en-US" sz="1300" dirty="0" smtClean="0"/>
              <a:t>models</a:t>
            </a:r>
          </a:p>
          <a:p>
            <a:endParaRPr lang="en-US" sz="400" b="1" dirty="0"/>
          </a:p>
          <a:p>
            <a:r>
              <a:rPr lang="en-US" sz="1400" b="1" dirty="0" smtClean="0"/>
              <a:t>Result: </a:t>
            </a:r>
            <a:r>
              <a:rPr lang="en-US" sz="1400" b="1" dirty="0"/>
              <a:t>S</a:t>
            </a:r>
            <a:r>
              <a:rPr lang="en-US" sz="1400" b="1" dirty="0" smtClean="0"/>
              <a:t>ubstantial increases in all </a:t>
            </a:r>
            <a:r>
              <a:rPr lang="en-US" sz="1400" b="1" i="1" dirty="0" smtClean="0"/>
              <a:t>in-situ</a:t>
            </a:r>
            <a:r>
              <a:rPr lang="en-US" sz="1400" b="1" dirty="0" smtClean="0"/>
              <a:t> based estimates of </a:t>
            </a:r>
            <a:r>
              <a:rPr lang="en-US" sz="1400" b="1" u="sng" dirty="0" smtClean="0"/>
              <a:t>global</a:t>
            </a:r>
            <a:r>
              <a:rPr lang="en-US" sz="1400" b="1" dirty="0" smtClean="0"/>
              <a:t> OHC changes</a:t>
            </a:r>
            <a:endParaRPr lang="en-US" sz="1400" b="1" dirty="0"/>
          </a:p>
        </p:txBody>
      </p:sp>
      <p:pic>
        <p:nvPicPr>
          <p:cNvPr id="3" name="Picture 2" descr="140827_Fig5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62400"/>
            <a:ext cx="2514600" cy="1970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1096" y="609600"/>
            <a:ext cx="1371600" cy="830997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Key</a:t>
            </a:r>
          </a:p>
          <a:p>
            <a:r>
              <a:rPr lang="en-US" sz="800" dirty="0" smtClean="0"/>
              <a:t>NH = Northern Hemisphere</a:t>
            </a:r>
          </a:p>
          <a:p>
            <a:r>
              <a:rPr lang="en-US" sz="800" dirty="0" smtClean="0"/>
              <a:t>SH  = Southern Hemisphere</a:t>
            </a:r>
          </a:p>
          <a:p>
            <a:r>
              <a:rPr lang="en-US" sz="800" dirty="0" smtClean="0"/>
              <a:t>OHC = Ocean Heat Content</a:t>
            </a:r>
          </a:p>
          <a:p>
            <a:r>
              <a:rPr lang="en-US" sz="800" dirty="0" smtClean="0"/>
              <a:t>SSH = Sea Surface Height </a:t>
            </a:r>
          </a:p>
          <a:p>
            <a:r>
              <a:rPr lang="en-US" sz="800" dirty="0"/>
              <a:t> </a:t>
            </a:r>
            <a:r>
              <a:rPr lang="en-US" sz="800" dirty="0" smtClean="0"/>
              <a:t>          or steric sea level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867744" y="1371415"/>
            <a:ext cx="1502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SH contribution to Global</a:t>
            </a:r>
            <a:endParaRPr lang="en-AU" sz="10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Macintosh PowerPoint</Application>
  <PresentationFormat>On-screen Show (4:3)</PresentationFormat>
  <Paragraphs>24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2013-03-21T23:09:08Z</dcterms:created>
  <dcterms:modified xsi:type="dcterms:W3CDTF">2014-10-22T19:18:06Z</dcterms:modified>
</cp:coreProperties>
</file>